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62" r:id="rId1"/>
  </p:sldMasterIdLst>
  <p:notesMasterIdLst>
    <p:notesMasterId r:id="rId41"/>
  </p:notesMasterIdLst>
  <p:handoutMasterIdLst>
    <p:handoutMasterId r:id="rId42"/>
  </p:handoutMasterIdLst>
  <p:sldIdLst>
    <p:sldId id="256" r:id="rId2"/>
    <p:sldId id="261" r:id="rId3"/>
    <p:sldId id="347" r:id="rId4"/>
    <p:sldId id="349" r:id="rId5"/>
    <p:sldId id="362" r:id="rId6"/>
    <p:sldId id="363" r:id="rId7"/>
    <p:sldId id="364" r:id="rId8"/>
    <p:sldId id="365" r:id="rId9"/>
    <p:sldId id="366" r:id="rId10"/>
    <p:sldId id="367" r:id="rId11"/>
    <p:sldId id="368" r:id="rId12"/>
    <p:sldId id="369" r:id="rId13"/>
    <p:sldId id="370" r:id="rId14"/>
    <p:sldId id="319" r:id="rId15"/>
    <p:sldId id="352" r:id="rId16"/>
    <p:sldId id="353" r:id="rId17"/>
    <p:sldId id="351" r:id="rId18"/>
    <p:sldId id="355" r:id="rId19"/>
    <p:sldId id="356" r:id="rId20"/>
    <p:sldId id="357" r:id="rId21"/>
    <p:sldId id="358" r:id="rId22"/>
    <p:sldId id="359" r:id="rId23"/>
    <p:sldId id="360" r:id="rId24"/>
    <p:sldId id="372" r:id="rId25"/>
    <p:sldId id="361" r:id="rId26"/>
    <p:sldId id="379" r:id="rId27"/>
    <p:sldId id="371" r:id="rId28"/>
    <p:sldId id="373" r:id="rId29"/>
    <p:sldId id="375" r:id="rId30"/>
    <p:sldId id="381" r:id="rId31"/>
    <p:sldId id="376" r:id="rId32"/>
    <p:sldId id="374" r:id="rId33"/>
    <p:sldId id="377" r:id="rId34"/>
    <p:sldId id="382" r:id="rId35"/>
    <p:sldId id="383" r:id="rId36"/>
    <p:sldId id="384" r:id="rId37"/>
    <p:sldId id="380" r:id="rId38"/>
    <p:sldId id="385" r:id="rId39"/>
    <p:sldId id="378" r:id="rId40"/>
  </p:sldIdLst>
  <p:sldSz cx="12192000" cy="6858000"/>
  <p:notesSz cx="6799263"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251" autoAdjust="0"/>
  </p:normalViewPr>
  <p:slideViewPr>
    <p:cSldViewPr snapToGrid="0">
      <p:cViewPr varScale="1">
        <p:scale>
          <a:sx n="77" d="100"/>
          <a:sy n="77" d="100"/>
        </p:scale>
        <p:origin x="91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hyperlink" Target="https://www.pngall.com/gear-box-png" TargetMode="External"/><Relationship Id="rId1" Type="http://schemas.openxmlformats.org/officeDocument/2006/relationships/image" Target="../media/image5.png"/></Relationships>
</file>

<file path=ppt/diagrams/_rels/drawing1.xml.rels><?xml version="1.0" encoding="UTF-8" standalone="yes"?>
<Relationships xmlns="http://schemas.openxmlformats.org/package/2006/relationships"><Relationship Id="rId2" Type="http://schemas.openxmlformats.org/officeDocument/2006/relationships/hyperlink" Target="https://www.pngall.com/gear-box-png" TargetMode="External"/><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CCB8B2-D5A3-4984-8FF5-A2230A9BDBA4}" type="doc">
      <dgm:prSet loTypeId="urn:microsoft.com/office/officeart/2005/8/layout/vList3" loCatId="list" qsTypeId="urn:microsoft.com/office/officeart/2005/8/quickstyle/simple3" qsCatId="simple" csTypeId="urn:microsoft.com/office/officeart/2005/8/colors/accent1_2" csCatId="accent1" phldr="1"/>
      <dgm:spPr/>
      <dgm:t>
        <a:bodyPr/>
        <a:lstStyle/>
        <a:p>
          <a:endParaRPr lang="fr-FR"/>
        </a:p>
      </dgm:t>
    </dgm:pt>
    <dgm:pt modelId="{5F4DC051-BCC7-40E6-97FC-8AED7C72A82D}">
      <dgm:prSet phldrT="[Texte]" custT="1"/>
      <dgm:spPr/>
      <dgm:t>
        <a:bodyPr/>
        <a:lstStyle/>
        <a:p>
          <a:pPr algn="l"/>
          <a:r>
            <a:rPr lang="fr-FR" sz="2000" dirty="0"/>
            <a:t>Les perspectives</a:t>
          </a:r>
        </a:p>
      </dgm:t>
    </dgm:pt>
    <dgm:pt modelId="{53A7BFCC-8538-4891-A517-8D2E75BB57AA}" type="parTrans" cxnId="{B9049D42-3176-4A3D-867C-347777C316F3}">
      <dgm:prSet/>
      <dgm:spPr/>
      <dgm:t>
        <a:bodyPr/>
        <a:lstStyle/>
        <a:p>
          <a:pPr algn="l"/>
          <a:endParaRPr lang="fr-FR" sz="2000"/>
        </a:p>
      </dgm:t>
    </dgm:pt>
    <dgm:pt modelId="{C3E58EE2-1FE3-4B2E-A071-2A86F23FFC33}" type="sibTrans" cxnId="{B9049D42-3176-4A3D-867C-347777C316F3}">
      <dgm:prSet/>
      <dgm:spPr/>
      <dgm:t>
        <a:bodyPr/>
        <a:lstStyle/>
        <a:p>
          <a:pPr algn="l"/>
          <a:endParaRPr lang="fr-FR" sz="2000"/>
        </a:p>
      </dgm:t>
    </dgm:pt>
    <dgm:pt modelId="{CB79249F-B208-43E8-843B-DA187813C34A}">
      <dgm:prSet phldrT="[Texte]" custT="1"/>
      <dgm:spPr/>
      <dgm:t>
        <a:bodyPr/>
        <a:lstStyle/>
        <a:p>
          <a:pPr algn="l"/>
          <a:r>
            <a:rPr lang="fr-FR" sz="2000" dirty="0"/>
            <a:t>Règles et conventions du dessin industriel</a:t>
          </a:r>
        </a:p>
      </dgm:t>
    </dgm:pt>
    <dgm:pt modelId="{FF2A2AC3-DFF0-4A1A-88D6-F2F872DA2436}" type="parTrans" cxnId="{77E09D81-FF80-4971-B191-8EEB33BE44F6}">
      <dgm:prSet/>
      <dgm:spPr/>
      <dgm:t>
        <a:bodyPr/>
        <a:lstStyle/>
        <a:p>
          <a:pPr algn="l"/>
          <a:endParaRPr lang="fr-FR" sz="2000"/>
        </a:p>
      </dgm:t>
    </dgm:pt>
    <dgm:pt modelId="{564C2325-22C4-46C8-A25F-16ABA14377D8}" type="sibTrans" cxnId="{77E09D81-FF80-4971-B191-8EEB33BE44F6}">
      <dgm:prSet/>
      <dgm:spPr/>
      <dgm:t>
        <a:bodyPr/>
        <a:lstStyle/>
        <a:p>
          <a:pPr algn="l"/>
          <a:endParaRPr lang="fr-FR" sz="2000"/>
        </a:p>
      </dgm:t>
    </dgm:pt>
    <dgm:pt modelId="{C4FDB335-2DEA-486A-A51B-77B022D531CB}">
      <dgm:prSet phldrT="[Texte]" custT="1"/>
      <dgm:spPr/>
      <dgm:t>
        <a:bodyPr/>
        <a:lstStyle/>
        <a:p>
          <a:pPr algn="l"/>
          <a:r>
            <a:rPr lang="fr-FR" sz="2000" dirty="0"/>
            <a:t>Conception Assistée par Ordinateur (CAO)</a:t>
          </a:r>
        </a:p>
      </dgm:t>
    </dgm:pt>
    <dgm:pt modelId="{3D53DA6B-A4A9-407E-AFA0-A5135292CB4F}" type="parTrans" cxnId="{D0C944DE-05DC-46F6-9CFB-89E8E9ACA8CE}">
      <dgm:prSet/>
      <dgm:spPr/>
      <dgm:t>
        <a:bodyPr/>
        <a:lstStyle/>
        <a:p>
          <a:pPr algn="l"/>
          <a:endParaRPr lang="fr-FR" sz="2000"/>
        </a:p>
      </dgm:t>
    </dgm:pt>
    <dgm:pt modelId="{A8868A05-70C3-4857-AE25-9096408F2741}" type="sibTrans" cxnId="{D0C944DE-05DC-46F6-9CFB-89E8E9ACA8CE}">
      <dgm:prSet/>
      <dgm:spPr/>
      <dgm:t>
        <a:bodyPr/>
        <a:lstStyle/>
        <a:p>
          <a:pPr algn="l"/>
          <a:endParaRPr lang="fr-FR" sz="2000"/>
        </a:p>
      </dgm:t>
    </dgm:pt>
    <dgm:pt modelId="{2DD5716E-170A-40B4-A4ED-D64B2F9BC18D}">
      <dgm:prSet phldrT="[Texte]" custT="1"/>
      <dgm:spPr/>
      <dgm:t>
        <a:bodyPr/>
        <a:lstStyle/>
        <a:p>
          <a:pPr algn="l"/>
          <a:r>
            <a:rPr lang="fr-FR" sz="2000" dirty="0"/>
            <a:t>Vocabulaire technique</a:t>
          </a:r>
        </a:p>
      </dgm:t>
    </dgm:pt>
    <dgm:pt modelId="{3C97068C-BB35-432B-872A-45781D14B89C}" type="parTrans" cxnId="{D382E167-F4E0-422E-8109-A3628C3DE6DC}">
      <dgm:prSet/>
      <dgm:spPr/>
      <dgm:t>
        <a:bodyPr/>
        <a:lstStyle/>
        <a:p>
          <a:pPr algn="l"/>
          <a:endParaRPr lang="fr-FR" sz="2000"/>
        </a:p>
      </dgm:t>
    </dgm:pt>
    <dgm:pt modelId="{4095EE11-1C45-48B1-9507-C0EA7875919F}" type="sibTrans" cxnId="{D382E167-F4E0-422E-8109-A3628C3DE6DC}">
      <dgm:prSet/>
      <dgm:spPr/>
      <dgm:t>
        <a:bodyPr/>
        <a:lstStyle/>
        <a:p>
          <a:pPr algn="l"/>
          <a:endParaRPr lang="fr-FR" sz="2000"/>
        </a:p>
      </dgm:t>
    </dgm:pt>
    <dgm:pt modelId="{3C159C62-1B6F-4EC4-AA57-BB019689D091}">
      <dgm:prSet phldrT="[Texte]" custT="1"/>
      <dgm:spPr/>
      <dgm:t>
        <a:bodyPr/>
        <a:lstStyle/>
        <a:p>
          <a:pPr algn="l"/>
          <a:r>
            <a:rPr lang="fr-FR" sz="2000" dirty="0"/>
            <a:t>Démarche de construction d’une pièce</a:t>
          </a:r>
        </a:p>
      </dgm:t>
    </dgm:pt>
    <dgm:pt modelId="{176D02BB-C765-498F-8599-228C73996520}" type="parTrans" cxnId="{679BF465-FC73-40CD-826D-644F8F72EC2D}">
      <dgm:prSet/>
      <dgm:spPr/>
      <dgm:t>
        <a:bodyPr/>
        <a:lstStyle/>
        <a:p>
          <a:pPr algn="l"/>
          <a:endParaRPr lang="fr-FR"/>
        </a:p>
      </dgm:t>
    </dgm:pt>
    <dgm:pt modelId="{BDC1D566-9FB9-43FD-8B34-D30E638D8BF9}" type="sibTrans" cxnId="{679BF465-FC73-40CD-826D-644F8F72EC2D}">
      <dgm:prSet/>
      <dgm:spPr/>
      <dgm:t>
        <a:bodyPr/>
        <a:lstStyle/>
        <a:p>
          <a:pPr algn="l"/>
          <a:endParaRPr lang="fr-FR"/>
        </a:p>
      </dgm:t>
    </dgm:pt>
    <dgm:pt modelId="{518E192E-0C2B-4073-8CCF-211CE73786FD}">
      <dgm:prSet phldrT="[Texte]" custT="1"/>
      <dgm:spPr/>
      <dgm:t>
        <a:bodyPr/>
        <a:lstStyle/>
        <a:p>
          <a:pPr algn="l"/>
          <a:r>
            <a:rPr lang="fr-FR" sz="2000" dirty="0"/>
            <a:t>Exercices </a:t>
          </a:r>
        </a:p>
      </dgm:t>
    </dgm:pt>
    <dgm:pt modelId="{0A1EA8B8-39E7-4C3E-BC18-91BE5686013C}" type="parTrans" cxnId="{0B9EA754-4019-4B75-BA0E-E17F98B7BC92}">
      <dgm:prSet/>
      <dgm:spPr/>
      <dgm:t>
        <a:bodyPr/>
        <a:lstStyle/>
        <a:p>
          <a:pPr algn="l"/>
          <a:endParaRPr lang="fr-FR"/>
        </a:p>
      </dgm:t>
    </dgm:pt>
    <dgm:pt modelId="{21CDFA6B-05CF-4878-B7B8-53C286415AA1}" type="sibTrans" cxnId="{0B9EA754-4019-4B75-BA0E-E17F98B7BC92}">
      <dgm:prSet/>
      <dgm:spPr/>
      <dgm:t>
        <a:bodyPr/>
        <a:lstStyle/>
        <a:p>
          <a:pPr algn="l"/>
          <a:endParaRPr lang="fr-FR"/>
        </a:p>
      </dgm:t>
    </dgm:pt>
    <dgm:pt modelId="{13262732-D9AD-4DED-B2A3-864FF017D6E5}">
      <dgm:prSet phldrT="[Texte]"/>
      <dgm:spPr/>
      <dgm:t>
        <a:bodyPr/>
        <a:lstStyle/>
        <a:p>
          <a:pPr algn="l"/>
          <a:r>
            <a:rPr lang="fr-FR" dirty="0"/>
            <a:t>Constructions des vues</a:t>
          </a:r>
        </a:p>
      </dgm:t>
    </dgm:pt>
    <dgm:pt modelId="{374D518F-CF8A-497B-9E6C-AB263CA96E0E}" type="parTrans" cxnId="{F106AF0B-3557-4DE4-9DC1-38B38A89C26F}">
      <dgm:prSet/>
      <dgm:spPr/>
      <dgm:t>
        <a:bodyPr/>
        <a:lstStyle/>
        <a:p>
          <a:endParaRPr lang="fr-FR"/>
        </a:p>
      </dgm:t>
    </dgm:pt>
    <dgm:pt modelId="{9070E671-B005-448E-AD46-32B65BDF2C4C}" type="sibTrans" cxnId="{F106AF0B-3557-4DE4-9DC1-38B38A89C26F}">
      <dgm:prSet/>
      <dgm:spPr/>
      <dgm:t>
        <a:bodyPr/>
        <a:lstStyle/>
        <a:p>
          <a:endParaRPr lang="fr-FR"/>
        </a:p>
      </dgm:t>
    </dgm:pt>
    <dgm:pt modelId="{E844FA80-7D6B-4150-BFE2-055F7B190C9C}" type="pres">
      <dgm:prSet presAssocID="{3ECCB8B2-D5A3-4984-8FF5-A2230A9BDBA4}" presName="linearFlow" presStyleCnt="0">
        <dgm:presLayoutVars>
          <dgm:dir/>
          <dgm:resizeHandles val="exact"/>
        </dgm:presLayoutVars>
      </dgm:prSet>
      <dgm:spPr/>
    </dgm:pt>
    <dgm:pt modelId="{374566FB-7CD5-434A-94FB-9155D5F80933}" type="pres">
      <dgm:prSet presAssocID="{2DD5716E-170A-40B4-A4ED-D64B2F9BC18D}" presName="composite" presStyleCnt="0"/>
      <dgm:spPr/>
    </dgm:pt>
    <dgm:pt modelId="{508EBD3C-61CA-426C-B7C5-86C0FA86F2F4}" type="pres">
      <dgm:prSet presAssocID="{2DD5716E-170A-40B4-A4ED-D64B2F9BC18D}" presName="imgShp" presStyleLbl="fgImgPlace1" presStyleIdx="0" presStyleCnt="7" custLinFactNeighborX="-3719" custLinFactNeighborY="15807"/>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dgm:spPr>
    </dgm:pt>
    <dgm:pt modelId="{1F83D097-62B1-41FC-91C9-EDB861EDF1DD}" type="pres">
      <dgm:prSet presAssocID="{2DD5716E-170A-40B4-A4ED-D64B2F9BC18D}" presName="txShp" presStyleLbl="node1" presStyleIdx="0" presStyleCnt="7" custLinFactNeighborX="-1358" custLinFactNeighborY="16737">
        <dgm:presLayoutVars>
          <dgm:bulletEnabled val="1"/>
        </dgm:presLayoutVars>
      </dgm:prSet>
      <dgm:spPr/>
    </dgm:pt>
    <dgm:pt modelId="{55DA1F15-1C5A-4765-B9F4-5B98397708B2}" type="pres">
      <dgm:prSet presAssocID="{4095EE11-1C45-48B1-9507-C0EA7875919F}" presName="spacing" presStyleCnt="0"/>
      <dgm:spPr/>
    </dgm:pt>
    <dgm:pt modelId="{A915C368-A761-4C18-BEB5-F5EF33AFF983}" type="pres">
      <dgm:prSet presAssocID="{5F4DC051-BCC7-40E6-97FC-8AED7C72A82D}" presName="composite" presStyleCnt="0"/>
      <dgm:spPr/>
    </dgm:pt>
    <dgm:pt modelId="{94CDF509-69F2-4BB6-8C29-514B81EDC098}" type="pres">
      <dgm:prSet presAssocID="{5F4DC051-BCC7-40E6-97FC-8AED7C72A82D}" presName="imgShp" presStyleLbl="fgImgPlace1" presStyleIdx="1" presStyleCnt="7" custLinFactY="30201" custLinFactNeighborX="-19376" custLinFactNeighborY="100000"/>
      <dgm:spPr>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dgm:spPr>
    </dgm:pt>
    <dgm:pt modelId="{18DF90B3-507C-4185-A82B-912A39D5CD49}" type="pres">
      <dgm:prSet presAssocID="{5F4DC051-BCC7-40E6-97FC-8AED7C72A82D}" presName="txShp" presStyleLbl="node1" presStyleIdx="1" presStyleCnt="7" custLinFactY="31789" custLinFactNeighborX="-970" custLinFactNeighborY="100000">
        <dgm:presLayoutVars>
          <dgm:bulletEnabled val="1"/>
        </dgm:presLayoutVars>
      </dgm:prSet>
      <dgm:spPr/>
    </dgm:pt>
    <dgm:pt modelId="{5F989B01-E830-4A78-AA60-2B828DCC7783}" type="pres">
      <dgm:prSet presAssocID="{C3E58EE2-1FE3-4B2E-A071-2A86F23FFC33}" presName="spacing" presStyleCnt="0"/>
      <dgm:spPr/>
    </dgm:pt>
    <dgm:pt modelId="{739A0864-D5F6-4D25-A2C2-B4C779AAB986}" type="pres">
      <dgm:prSet presAssocID="{CB79249F-B208-43E8-843B-DA187813C34A}" presName="composite" presStyleCnt="0"/>
      <dgm:spPr/>
    </dgm:pt>
    <dgm:pt modelId="{9CA26724-BD7F-47E3-92C7-DD3D61CD62E1}" type="pres">
      <dgm:prSet presAssocID="{CB79249F-B208-43E8-843B-DA187813C34A}" presName="imgShp" presStyleLbl="fgImgPlace1" presStyleIdx="2" presStyleCnt="7" custLinFactY="-21468" custLinFactNeighborX="-20186" custLinFactNeighborY="-100000"/>
      <dgm:spPr>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dgm:spPr>
    </dgm:pt>
    <dgm:pt modelId="{DC343E96-4B0F-43E1-A092-DF685AB0FF60}" type="pres">
      <dgm:prSet presAssocID="{CB79249F-B208-43E8-843B-DA187813C34A}" presName="txShp" presStyleLbl="node1" presStyleIdx="2" presStyleCnt="7" custLinFactY="-15117" custLinFactNeighborX="-1213" custLinFactNeighborY="-100000">
        <dgm:presLayoutVars>
          <dgm:bulletEnabled val="1"/>
        </dgm:presLayoutVars>
      </dgm:prSet>
      <dgm:spPr/>
    </dgm:pt>
    <dgm:pt modelId="{070FC5D2-7A69-4320-9805-167E82830E01}" type="pres">
      <dgm:prSet presAssocID="{564C2325-22C4-46C8-A25F-16ABA14377D8}" presName="spacing" presStyleCnt="0"/>
      <dgm:spPr/>
    </dgm:pt>
    <dgm:pt modelId="{F7792BA6-5A58-4885-8769-D8C4636E28FE}" type="pres">
      <dgm:prSet presAssocID="{C4FDB335-2DEA-486A-A51B-77B022D531CB}" presName="composite" presStyleCnt="0"/>
      <dgm:spPr/>
    </dgm:pt>
    <dgm:pt modelId="{E1E7B2F5-C7AA-49B9-9CA8-A16A15B3033E}" type="pres">
      <dgm:prSet presAssocID="{C4FDB335-2DEA-486A-A51B-77B022D531CB}" presName="imgShp" presStyleLbl="fgImgPlace1" presStyleIdx="3" presStyleCnt="7" custLinFactY="200000" custLinFactNeighborX="-37042" custLinFactNeighborY="282604"/>
      <dgm:spPr>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dgm:spPr>
    </dgm:pt>
    <dgm:pt modelId="{6685143B-9E7D-49CA-894A-69FA9552C693}" type="pres">
      <dgm:prSet presAssocID="{C4FDB335-2DEA-486A-A51B-77B022D531CB}" presName="txShp" presStyleLbl="node1" presStyleIdx="3" presStyleCnt="7" custLinFactY="200000" custLinFactNeighborX="-3210" custLinFactNeighborY="285393">
        <dgm:presLayoutVars>
          <dgm:bulletEnabled val="1"/>
        </dgm:presLayoutVars>
      </dgm:prSet>
      <dgm:spPr/>
    </dgm:pt>
    <dgm:pt modelId="{77C407DD-3395-46FE-91D6-D1CC87EF7069}" type="pres">
      <dgm:prSet presAssocID="{A8868A05-70C3-4857-AE25-9096408F2741}" presName="spacing" presStyleCnt="0"/>
      <dgm:spPr/>
    </dgm:pt>
    <dgm:pt modelId="{67C4E7FB-C7DA-4146-8298-B742ADE42145}" type="pres">
      <dgm:prSet presAssocID="{3C159C62-1B6F-4EC4-AA57-BB019689D091}" presName="composite" presStyleCnt="0"/>
      <dgm:spPr/>
    </dgm:pt>
    <dgm:pt modelId="{0B3B7B00-26CE-4B74-BEE8-1CEDCEADC274}" type="pres">
      <dgm:prSet presAssocID="{3C159C62-1B6F-4EC4-AA57-BB019689D091}" presName="imgShp" presStyleLbl="fgImgPlace1" presStyleIdx="4" presStyleCnt="7" custAng="0" custLinFactY="20711" custLinFactNeighborX="-45560" custLinFactNeighborY="100000"/>
      <dgm:spPr>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dgm:spPr>
    </dgm:pt>
    <dgm:pt modelId="{1923BD96-2A5A-44F3-8022-D363F34A7639}" type="pres">
      <dgm:prSet presAssocID="{3C159C62-1B6F-4EC4-AA57-BB019689D091}" presName="txShp" presStyleLbl="node1" presStyleIdx="4" presStyleCnt="7" custAng="0" custLinFactY="27150" custLinFactNeighborX="-1972" custLinFactNeighborY="100000">
        <dgm:presLayoutVars>
          <dgm:bulletEnabled val="1"/>
        </dgm:presLayoutVars>
      </dgm:prSet>
      <dgm:spPr/>
    </dgm:pt>
    <dgm:pt modelId="{CFA7513B-2DA0-42E7-94B2-DA34557EBFA1}" type="pres">
      <dgm:prSet presAssocID="{BDC1D566-9FB9-43FD-8B34-D30E638D8BF9}" presName="spacing" presStyleCnt="0"/>
      <dgm:spPr/>
    </dgm:pt>
    <dgm:pt modelId="{68965304-2F07-41C1-A57E-805BD5AFADD0}" type="pres">
      <dgm:prSet presAssocID="{518E192E-0C2B-4073-8CCF-211CE73786FD}" presName="composite" presStyleCnt="0"/>
      <dgm:spPr/>
    </dgm:pt>
    <dgm:pt modelId="{2A81C3BA-6DAB-4743-B4A5-3D6451C150C4}" type="pres">
      <dgm:prSet presAssocID="{518E192E-0C2B-4073-8CCF-211CE73786FD}" presName="imgShp" presStyleLbl="fgImgPlace1" presStyleIdx="5" presStyleCnt="7" custAng="0" custLinFactY="-25549" custLinFactNeighborX="-39121" custLinFactNeighborY="-100000"/>
      <dgm:spPr>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dgm:spPr>
    </dgm:pt>
    <dgm:pt modelId="{7206ACA0-DABE-4E37-AA84-DD3E78F77139}" type="pres">
      <dgm:prSet presAssocID="{518E192E-0C2B-4073-8CCF-211CE73786FD}" presName="txShp" presStyleLbl="node1" presStyleIdx="5" presStyleCnt="7" custAng="0" custLinFactY="-27695" custLinFactNeighborX="-1975" custLinFactNeighborY="-100000">
        <dgm:presLayoutVars>
          <dgm:bulletEnabled val="1"/>
        </dgm:presLayoutVars>
      </dgm:prSet>
      <dgm:spPr/>
    </dgm:pt>
    <dgm:pt modelId="{0F8CF169-7D91-46D3-A6DA-04A7D5344284}" type="pres">
      <dgm:prSet presAssocID="{21CDFA6B-05CF-4878-B7B8-53C286415AA1}" presName="spacing" presStyleCnt="0"/>
      <dgm:spPr/>
    </dgm:pt>
    <dgm:pt modelId="{F6262E2D-6A15-4E0E-B203-A1196C7B2858}" type="pres">
      <dgm:prSet presAssocID="{13262732-D9AD-4DED-B2A3-864FF017D6E5}" presName="composite" presStyleCnt="0"/>
      <dgm:spPr/>
    </dgm:pt>
    <dgm:pt modelId="{46CFD6D2-6043-47F0-AC11-21447C7663FC}" type="pres">
      <dgm:prSet presAssocID="{13262732-D9AD-4DED-B2A3-864FF017D6E5}" presName="imgShp" presStyleLbl="fgImgPlace1" presStyleIdx="6" presStyleCnt="7" custLinFactY="-199183" custLinFactNeighborX="-19315" custLinFactNeighborY="-200000"/>
      <dgm:spPr>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dgm:spPr>
    </dgm:pt>
    <dgm:pt modelId="{43D52756-D2CF-48EF-B7F7-987745E36E2E}" type="pres">
      <dgm:prSet presAssocID="{13262732-D9AD-4DED-B2A3-864FF017D6E5}" presName="txShp" presStyleLbl="node1" presStyleIdx="6" presStyleCnt="7" custLinFactY="-198674" custLinFactNeighborX="-2521" custLinFactNeighborY="-200000">
        <dgm:presLayoutVars>
          <dgm:bulletEnabled val="1"/>
        </dgm:presLayoutVars>
      </dgm:prSet>
      <dgm:spPr/>
    </dgm:pt>
  </dgm:ptLst>
  <dgm:cxnLst>
    <dgm:cxn modelId="{F106AF0B-3557-4DE4-9DC1-38B38A89C26F}" srcId="{3ECCB8B2-D5A3-4984-8FF5-A2230A9BDBA4}" destId="{13262732-D9AD-4DED-B2A3-864FF017D6E5}" srcOrd="6" destOrd="0" parTransId="{374D518F-CF8A-497B-9E6C-AB263CA96E0E}" sibTransId="{9070E671-B005-448E-AD46-32B65BDF2C4C}"/>
    <dgm:cxn modelId="{E7AA3028-656C-4F2B-BE30-ED181E87A8F9}" type="presOf" srcId="{CB79249F-B208-43E8-843B-DA187813C34A}" destId="{DC343E96-4B0F-43E1-A092-DF685AB0FF60}" srcOrd="0" destOrd="0" presId="urn:microsoft.com/office/officeart/2005/8/layout/vList3"/>
    <dgm:cxn modelId="{9233325F-87B2-4DA2-9E03-3D4F1D2C515A}" type="presOf" srcId="{2DD5716E-170A-40B4-A4ED-D64B2F9BC18D}" destId="{1F83D097-62B1-41FC-91C9-EDB861EDF1DD}" srcOrd="0" destOrd="0" presId="urn:microsoft.com/office/officeart/2005/8/layout/vList3"/>
    <dgm:cxn modelId="{B9049D42-3176-4A3D-867C-347777C316F3}" srcId="{3ECCB8B2-D5A3-4984-8FF5-A2230A9BDBA4}" destId="{5F4DC051-BCC7-40E6-97FC-8AED7C72A82D}" srcOrd="1" destOrd="0" parTransId="{53A7BFCC-8538-4891-A517-8D2E75BB57AA}" sibTransId="{C3E58EE2-1FE3-4B2E-A071-2A86F23FFC33}"/>
    <dgm:cxn modelId="{679BF465-FC73-40CD-826D-644F8F72EC2D}" srcId="{3ECCB8B2-D5A3-4984-8FF5-A2230A9BDBA4}" destId="{3C159C62-1B6F-4EC4-AA57-BB019689D091}" srcOrd="4" destOrd="0" parTransId="{176D02BB-C765-498F-8599-228C73996520}" sibTransId="{BDC1D566-9FB9-43FD-8B34-D30E638D8BF9}"/>
    <dgm:cxn modelId="{D382E167-F4E0-422E-8109-A3628C3DE6DC}" srcId="{3ECCB8B2-D5A3-4984-8FF5-A2230A9BDBA4}" destId="{2DD5716E-170A-40B4-A4ED-D64B2F9BC18D}" srcOrd="0" destOrd="0" parTransId="{3C97068C-BB35-432B-872A-45781D14B89C}" sibTransId="{4095EE11-1C45-48B1-9507-C0EA7875919F}"/>
    <dgm:cxn modelId="{C55C2150-F013-4698-B22D-569A45942219}" type="presOf" srcId="{3ECCB8B2-D5A3-4984-8FF5-A2230A9BDBA4}" destId="{E844FA80-7D6B-4150-BFE2-055F7B190C9C}" srcOrd="0" destOrd="0" presId="urn:microsoft.com/office/officeart/2005/8/layout/vList3"/>
    <dgm:cxn modelId="{0B9EA754-4019-4B75-BA0E-E17F98B7BC92}" srcId="{3ECCB8B2-D5A3-4984-8FF5-A2230A9BDBA4}" destId="{518E192E-0C2B-4073-8CCF-211CE73786FD}" srcOrd="5" destOrd="0" parTransId="{0A1EA8B8-39E7-4C3E-BC18-91BE5686013C}" sibTransId="{21CDFA6B-05CF-4878-B7B8-53C286415AA1}"/>
    <dgm:cxn modelId="{7C3C8959-1566-4BDA-A24E-6F2EC32CD155}" type="presOf" srcId="{5F4DC051-BCC7-40E6-97FC-8AED7C72A82D}" destId="{18DF90B3-507C-4185-A82B-912A39D5CD49}" srcOrd="0" destOrd="0" presId="urn:microsoft.com/office/officeart/2005/8/layout/vList3"/>
    <dgm:cxn modelId="{77E09D81-FF80-4971-B191-8EEB33BE44F6}" srcId="{3ECCB8B2-D5A3-4984-8FF5-A2230A9BDBA4}" destId="{CB79249F-B208-43E8-843B-DA187813C34A}" srcOrd="2" destOrd="0" parTransId="{FF2A2AC3-DFF0-4A1A-88D6-F2F872DA2436}" sibTransId="{564C2325-22C4-46C8-A25F-16ABA14377D8}"/>
    <dgm:cxn modelId="{7BABB192-1D80-42DC-B2DF-0D1039ADD799}" type="presOf" srcId="{3C159C62-1B6F-4EC4-AA57-BB019689D091}" destId="{1923BD96-2A5A-44F3-8022-D363F34A7639}" srcOrd="0" destOrd="0" presId="urn:microsoft.com/office/officeart/2005/8/layout/vList3"/>
    <dgm:cxn modelId="{86FFE294-3D2E-49F1-89A9-4A01F0358A0C}" type="presOf" srcId="{518E192E-0C2B-4073-8CCF-211CE73786FD}" destId="{7206ACA0-DABE-4E37-AA84-DD3E78F77139}" srcOrd="0" destOrd="0" presId="urn:microsoft.com/office/officeart/2005/8/layout/vList3"/>
    <dgm:cxn modelId="{0AB892A3-B1FC-43F8-84E7-B567A1732748}" type="presOf" srcId="{13262732-D9AD-4DED-B2A3-864FF017D6E5}" destId="{43D52756-D2CF-48EF-B7F7-987745E36E2E}" srcOrd="0" destOrd="0" presId="urn:microsoft.com/office/officeart/2005/8/layout/vList3"/>
    <dgm:cxn modelId="{98B1F9C9-D2B9-49FB-AA03-C5AEC06D2B3C}" type="presOf" srcId="{C4FDB335-2DEA-486A-A51B-77B022D531CB}" destId="{6685143B-9E7D-49CA-894A-69FA9552C693}" srcOrd="0" destOrd="0" presId="urn:microsoft.com/office/officeart/2005/8/layout/vList3"/>
    <dgm:cxn modelId="{D0C944DE-05DC-46F6-9CFB-89E8E9ACA8CE}" srcId="{3ECCB8B2-D5A3-4984-8FF5-A2230A9BDBA4}" destId="{C4FDB335-2DEA-486A-A51B-77B022D531CB}" srcOrd="3" destOrd="0" parTransId="{3D53DA6B-A4A9-407E-AFA0-A5135292CB4F}" sibTransId="{A8868A05-70C3-4857-AE25-9096408F2741}"/>
    <dgm:cxn modelId="{AB1C5FAE-CD61-492D-B65F-B34EE1E7D43E}" type="presParOf" srcId="{E844FA80-7D6B-4150-BFE2-055F7B190C9C}" destId="{374566FB-7CD5-434A-94FB-9155D5F80933}" srcOrd="0" destOrd="0" presId="urn:microsoft.com/office/officeart/2005/8/layout/vList3"/>
    <dgm:cxn modelId="{BAA54A17-7E36-4A9B-A372-95735D2B1151}" type="presParOf" srcId="{374566FB-7CD5-434A-94FB-9155D5F80933}" destId="{508EBD3C-61CA-426C-B7C5-86C0FA86F2F4}" srcOrd="0" destOrd="0" presId="urn:microsoft.com/office/officeart/2005/8/layout/vList3"/>
    <dgm:cxn modelId="{977C5806-0C4C-4BEE-972C-489720972D00}" type="presParOf" srcId="{374566FB-7CD5-434A-94FB-9155D5F80933}" destId="{1F83D097-62B1-41FC-91C9-EDB861EDF1DD}" srcOrd="1" destOrd="0" presId="urn:microsoft.com/office/officeart/2005/8/layout/vList3"/>
    <dgm:cxn modelId="{D4B5A65D-DBD4-4728-A95E-447222116B4F}" type="presParOf" srcId="{E844FA80-7D6B-4150-BFE2-055F7B190C9C}" destId="{55DA1F15-1C5A-4765-B9F4-5B98397708B2}" srcOrd="1" destOrd="0" presId="urn:microsoft.com/office/officeart/2005/8/layout/vList3"/>
    <dgm:cxn modelId="{349959B5-4B81-4A31-BC4A-D7FDC8FD7E43}" type="presParOf" srcId="{E844FA80-7D6B-4150-BFE2-055F7B190C9C}" destId="{A915C368-A761-4C18-BEB5-F5EF33AFF983}" srcOrd="2" destOrd="0" presId="urn:microsoft.com/office/officeart/2005/8/layout/vList3"/>
    <dgm:cxn modelId="{63258375-146E-4A7E-B619-810850089596}" type="presParOf" srcId="{A915C368-A761-4C18-BEB5-F5EF33AFF983}" destId="{94CDF509-69F2-4BB6-8C29-514B81EDC098}" srcOrd="0" destOrd="0" presId="urn:microsoft.com/office/officeart/2005/8/layout/vList3"/>
    <dgm:cxn modelId="{2824E3AE-5DA0-4F9F-B64C-EA0AE3EB764B}" type="presParOf" srcId="{A915C368-A761-4C18-BEB5-F5EF33AFF983}" destId="{18DF90B3-507C-4185-A82B-912A39D5CD49}" srcOrd="1" destOrd="0" presId="urn:microsoft.com/office/officeart/2005/8/layout/vList3"/>
    <dgm:cxn modelId="{5C0BE047-B5BC-454C-9416-B5870951390F}" type="presParOf" srcId="{E844FA80-7D6B-4150-BFE2-055F7B190C9C}" destId="{5F989B01-E830-4A78-AA60-2B828DCC7783}" srcOrd="3" destOrd="0" presId="urn:microsoft.com/office/officeart/2005/8/layout/vList3"/>
    <dgm:cxn modelId="{4F80E789-EA07-4699-8FAF-AD95D56B2957}" type="presParOf" srcId="{E844FA80-7D6B-4150-BFE2-055F7B190C9C}" destId="{739A0864-D5F6-4D25-A2C2-B4C779AAB986}" srcOrd="4" destOrd="0" presId="urn:microsoft.com/office/officeart/2005/8/layout/vList3"/>
    <dgm:cxn modelId="{16797B18-C4B0-4E7C-B92B-64518FC35AB2}" type="presParOf" srcId="{739A0864-D5F6-4D25-A2C2-B4C779AAB986}" destId="{9CA26724-BD7F-47E3-92C7-DD3D61CD62E1}" srcOrd="0" destOrd="0" presId="urn:microsoft.com/office/officeart/2005/8/layout/vList3"/>
    <dgm:cxn modelId="{6909D963-9C9B-4551-A315-6DB78918B95A}" type="presParOf" srcId="{739A0864-D5F6-4D25-A2C2-B4C779AAB986}" destId="{DC343E96-4B0F-43E1-A092-DF685AB0FF60}" srcOrd="1" destOrd="0" presId="urn:microsoft.com/office/officeart/2005/8/layout/vList3"/>
    <dgm:cxn modelId="{8223EEB5-2FAF-46BA-A4EE-E0D2009CF815}" type="presParOf" srcId="{E844FA80-7D6B-4150-BFE2-055F7B190C9C}" destId="{070FC5D2-7A69-4320-9805-167E82830E01}" srcOrd="5" destOrd="0" presId="urn:microsoft.com/office/officeart/2005/8/layout/vList3"/>
    <dgm:cxn modelId="{C2B0C7A9-3DED-4A27-9B73-C4E0EECF438C}" type="presParOf" srcId="{E844FA80-7D6B-4150-BFE2-055F7B190C9C}" destId="{F7792BA6-5A58-4885-8769-D8C4636E28FE}" srcOrd="6" destOrd="0" presId="urn:microsoft.com/office/officeart/2005/8/layout/vList3"/>
    <dgm:cxn modelId="{D9D01D25-125B-49DF-AF86-C7E4D5414294}" type="presParOf" srcId="{F7792BA6-5A58-4885-8769-D8C4636E28FE}" destId="{E1E7B2F5-C7AA-49B9-9CA8-A16A15B3033E}" srcOrd="0" destOrd="0" presId="urn:microsoft.com/office/officeart/2005/8/layout/vList3"/>
    <dgm:cxn modelId="{B9026BB5-DA01-4024-B2D9-E2075A68B304}" type="presParOf" srcId="{F7792BA6-5A58-4885-8769-D8C4636E28FE}" destId="{6685143B-9E7D-49CA-894A-69FA9552C693}" srcOrd="1" destOrd="0" presId="urn:microsoft.com/office/officeart/2005/8/layout/vList3"/>
    <dgm:cxn modelId="{9DBA7CE2-2F99-42DC-B8D1-3AA9D1673FD6}" type="presParOf" srcId="{E844FA80-7D6B-4150-BFE2-055F7B190C9C}" destId="{77C407DD-3395-46FE-91D6-D1CC87EF7069}" srcOrd="7" destOrd="0" presId="urn:microsoft.com/office/officeart/2005/8/layout/vList3"/>
    <dgm:cxn modelId="{33705575-220A-4A9F-B578-81DFBE48342E}" type="presParOf" srcId="{E844FA80-7D6B-4150-BFE2-055F7B190C9C}" destId="{67C4E7FB-C7DA-4146-8298-B742ADE42145}" srcOrd="8" destOrd="0" presId="urn:microsoft.com/office/officeart/2005/8/layout/vList3"/>
    <dgm:cxn modelId="{49E00172-E633-4459-866D-C42F174E1844}" type="presParOf" srcId="{67C4E7FB-C7DA-4146-8298-B742ADE42145}" destId="{0B3B7B00-26CE-4B74-BEE8-1CEDCEADC274}" srcOrd="0" destOrd="0" presId="urn:microsoft.com/office/officeart/2005/8/layout/vList3"/>
    <dgm:cxn modelId="{DF18D2D7-40F0-4563-BA55-A90F5B8EAEC7}" type="presParOf" srcId="{67C4E7FB-C7DA-4146-8298-B742ADE42145}" destId="{1923BD96-2A5A-44F3-8022-D363F34A7639}" srcOrd="1" destOrd="0" presId="urn:microsoft.com/office/officeart/2005/8/layout/vList3"/>
    <dgm:cxn modelId="{1F2105F5-9D93-4305-8171-A94C2A6EFDAF}" type="presParOf" srcId="{E844FA80-7D6B-4150-BFE2-055F7B190C9C}" destId="{CFA7513B-2DA0-42E7-94B2-DA34557EBFA1}" srcOrd="9" destOrd="0" presId="urn:microsoft.com/office/officeart/2005/8/layout/vList3"/>
    <dgm:cxn modelId="{56970910-EBF1-4A53-A56A-6EEB67B4AC26}" type="presParOf" srcId="{E844FA80-7D6B-4150-BFE2-055F7B190C9C}" destId="{68965304-2F07-41C1-A57E-805BD5AFADD0}" srcOrd="10" destOrd="0" presId="urn:microsoft.com/office/officeart/2005/8/layout/vList3"/>
    <dgm:cxn modelId="{04A7DBD2-A758-478B-8E48-6B2DEF1CD085}" type="presParOf" srcId="{68965304-2F07-41C1-A57E-805BD5AFADD0}" destId="{2A81C3BA-6DAB-4743-B4A5-3D6451C150C4}" srcOrd="0" destOrd="0" presId="urn:microsoft.com/office/officeart/2005/8/layout/vList3"/>
    <dgm:cxn modelId="{BC37AB16-FFCE-4D44-8BDE-54FB367C810E}" type="presParOf" srcId="{68965304-2F07-41C1-A57E-805BD5AFADD0}" destId="{7206ACA0-DABE-4E37-AA84-DD3E78F77139}" srcOrd="1" destOrd="0" presId="urn:microsoft.com/office/officeart/2005/8/layout/vList3"/>
    <dgm:cxn modelId="{6C496CC6-FA80-4AAD-B8E8-87FF8BFF9929}" type="presParOf" srcId="{E844FA80-7D6B-4150-BFE2-055F7B190C9C}" destId="{0F8CF169-7D91-46D3-A6DA-04A7D5344284}" srcOrd="11" destOrd="0" presId="urn:microsoft.com/office/officeart/2005/8/layout/vList3"/>
    <dgm:cxn modelId="{2EE245F2-B116-4A1F-AC44-8C79FD69E3B3}" type="presParOf" srcId="{E844FA80-7D6B-4150-BFE2-055F7B190C9C}" destId="{F6262E2D-6A15-4E0E-B203-A1196C7B2858}" srcOrd="12" destOrd="0" presId="urn:microsoft.com/office/officeart/2005/8/layout/vList3"/>
    <dgm:cxn modelId="{33617ABB-D640-455F-AE3D-715BC76474DF}" type="presParOf" srcId="{F6262E2D-6A15-4E0E-B203-A1196C7B2858}" destId="{46CFD6D2-6043-47F0-AC11-21447C7663FC}" srcOrd="0" destOrd="0" presId="urn:microsoft.com/office/officeart/2005/8/layout/vList3"/>
    <dgm:cxn modelId="{A178F23B-9B2C-4826-861A-D20B3074191D}" type="presParOf" srcId="{F6262E2D-6A15-4E0E-B203-A1196C7B2858}" destId="{43D52756-D2CF-48EF-B7F7-987745E36E2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3D097-62B1-41FC-91C9-EDB861EDF1DD}">
      <dsp:nvSpPr>
        <dsp:cNvPr id="0" name=""/>
        <dsp:cNvSpPr/>
      </dsp:nvSpPr>
      <dsp:spPr>
        <a:xfrm rot="10800000">
          <a:off x="1523045" y="81644"/>
          <a:ext cx="5894651" cy="473406"/>
        </a:xfrm>
        <a:prstGeom prst="homePlat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8759" tIns="76200" rIns="142240" bIns="76200" numCol="1" spcCol="1270" anchor="ctr" anchorCtr="0">
          <a:noAutofit/>
        </a:bodyPr>
        <a:lstStyle/>
        <a:p>
          <a:pPr marL="0" lvl="0" indent="0" algn="l" defTabSz="889000">
            <a:lnSpc>
              <a:spcPct val="90000"/>
            </a:lnSpc>
            <a:spcBef>
              <a:spcPct val="0"/>
            </a:spcBef>
            <a:spcAft>
              <a:spcPct val="35000"/>
            </a:spcAft>
            <a:buNone/>
          </a:pPr>
          <a:r>
            <a:rPr lang="fr-FR" sz="2000" kern="1200" dirty="0"/>
            <a:t>Vocabulaire technique</a:t>
          </a:r>
        </a:p>
      </dsp:txBody>
      <dsp:txXfrm rot="10800000">
        <a:off x="1641396" y="81644"/>
        <a:ext cx="5776300" cy="473406"/>
      </dsp:txXfrm>
    </dsp:sp>
    <dsp:sp modelId="{508EBD3C-61CA-426C-B7C5-86C0FA86F2F4}">
      <dsp:nvSpPr>
        <dsp:cNvPr id="0" name=""/>
        <dsp:cNvSpPr/>
      </dsp:nvSpPr>
      <dsp:spPr>
        <a:xfrm>
          <a:off x="1348785" y="77242"/>
          <a:ext cx="473406" cy="473406"/>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18DF90B3-507C-4185-A82B-912A39D5CD49}">
      <dsp:nvSpPr>
        <dsp:cNvPr id="0" name=""/>
        <dsp:cNvSpPr/>
      </dsp:nvSpPr>
      <dsp:spPr>
        <a:xfrm rot="10800000">
          <a:off x="1545916" y="1241031"/>
          <a:ext cx="5894651" cy="473406"/>
        </a:xfrm>
        <a:prstGeom prst="homePlat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8759" tIns="76200" rIns="142240" bIns="76200" numCol="1" spcCol="1270" anchor="ctr" anchorCtr="0">
          <a:noAutofit/>
        </a:bodyPr>
        <a:lstStyle/>
        <a:p>
          <a:pPr marL="0" lvl="0" indent="0" algn="l" defTabSz="889000">
            <a:lnSpc>
              <a:spcPct val="90000"/>
            </a:lnSpc>
            <a:spcBef>
              <a:spcPct val="0"/>
            </a:spcBef>
            <a:spcAft>
              <a:spcPct val="35000"/>
            </a:spcAft>
            <a:buNone/>
          </a:pPr>
          <a:r>
            <a:rPr lang="fr-FR" sz="2000" kern="1200" dirty="0"/>
            <a:t>Les perspectives</a:t>
          </a:r>
        </a:p>
      </dsp:txBody>
      <dsp:txXfrm rot="10800000">
        <a:off x="1664267" y="1241031"/>
        <a:ext cx="5776300" cy="473406"/>
      </dsp:txXfrm>
    </dsp:sp>
    <dsp:sp modelId="{94CDF509-69F2-4BB6-8C29-514B81EDC098}">
      <dsp:nvSpPr>
        <dsp:cNvPr id="0" name=""/>
        <dsp:cNvSpPr/>
      </dsp:nvSpPr>
      <dsp:spPr>
        <a:xfrm>
          <a:off x="1274663" y="1233513"/>
          <a:ext cx="473406" cy="47340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DC343E96-4B0F-43E1-A092-DF685AB0FF60}">
      <dsp:nvSpPr>
        <dsp:cNvPr id="0" name=""/>
        <dsp:cNvSpPr/>
      </dsp:nvSpPr>
      <dsp:spPr>
        <a:xfrm rot="10800000">
          <a:off x="1531592" y="686883"/>
          <a:ext cx="5894651" cy="473406"/>
        </a:xfrm>
        <a:prstGeom prst="homePlat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8759" tIns="76200" rIns="142240" bIns="76200" numCol="1" spcCol="1270" anchor="ctr" anchorCtr="0">
          <a:noAutofit/>
        </a:bodyPr>
        <a:lstStyle/>
        <a:p>
          <a:pPr marL="0" lvl="0" indent="0" algn="l" defTabSz="889000">
            <a:lnSpc>
              <a:spcPct val="90000"/>
            </a:lnSpc>
            <a:spcBef>
              <a:spcPct val="0"/>
            </a:spcBef>
            <a:spcAft>
              <a:spcPct val="35000"/>
            </a:spcAft>
            <a:buNone/>
          </a:pPr>
          <a:r>
            <a:rPr lang="fr-FR" sz="2000" kern="1200" dirty="0"/>
            <a:t>Règles et conventions du dessin industriel</a:t>
          </a:r>
        </a:p>
      </dsp:txBody>
      <dsp:txXfrm rot="10800000">
        <a:off x="1649943" y="686883"/>
        <a:ext cx="5776300" cy="473406"/>
      </dsp:txXfrm>
    </dsp:sp>
    <dsp:sp modelId="{9CA26724-BD7F-47E3-92C7-DD3D61CD62E1}">
      <dsp:nvSpPr>
        <dsp:cNvPr id="0" name=""/>
        <dsp:cNvSpPr/>
      </dsp:nvSpPr>
      <dsp:spPr>
        <a:xfrm>
          <a:off x="1270829" y="656817"/>
          <a:ext cx="473406" cy="47340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6685143B-9E7D-49CA-894A-69FA9552C693}">
      <dsp:nvSpPr>
        <dsp:cNvPr id="0" name=""/>
        <dsp:cNvSpPr/>
      </dsp:nvSpPr>
      <dsp:spPr>
        <a:xfrm rot="10800000">
          <a:off x="1413876" y="3693155"/>
          <a:ext cx="5894651" cy="473406"/>
        </a:xfrm>
        <a:prstGeom prst="homePlat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8759" tIns="76200" rIns="142240" bIns="76200" numCol="1" spcCol="1270" anchor="ctr" anchorCtr="0">
          <a:noAutofit/>
        </a:bodyPr>
        <a:lstStyle/>
        <a:p>
          <a:pPr marL="0" lvl="0" indent="0" algn="l" defTabSz="889000">
            <a:lnSpc>
              <a:spcPct val="90000"/>
            </a:lnSpc>
            <a:spcBef>
              <a:spcPct val="0"/>
            </a:spcBef>
            <a:spcAft>
              <a:spcPct val="35000"/>
            </a:spcAft>
            <a:buNone/>
          </a:pPr>
          <a:r>
            <a:rPr lang="fr-FR" sz="2000" kern="1200" dirty="0"/>
            <a:t>Conception Assistée par Ordinateur (CAO)</a:t>
          </a:r>
        </a:p>
      </dsp:txBody>
      <dsp:txXfrm rot="10800000">
        <a:off x="1532227" y="3693155"/>
        <a:ext cx="5776300" cy="473406"/>
      </dsp:txXfrm>
    </dsp:sp>
    <dsp:sp modelId="{E1E7B2F5-C7AA-49B9-9CA8-A16A15B3033E}">
      <dsp:nvSpPr>
        <dsp:cNvPr id="0" name=""/>
        <dsp:cNvSpPr/>
      </dsp:nvSpPr>
      <dsp:spPr>
        <a:xfrm>
          <a:off x="1191031" y="3693155"/>
          <a:ext cx="473406" cy="47340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1923BD96-2A5A-44F3-8022-D363F34A7639}">
      <dsp:nvSpPr>
        <dsp:cNvPr id="0" name=""/>
        <dsp:cNvSpPr/>
      </dsp:nvSpPr>
      <dsp:spPr>
        <a:xfrm rot="10800000">
          <a:off x="1486852" y="3063236"/>
          <a:ext cx="5894651" cy="473406"/>
        </a:xfrm>
        <a:prstGeom prst="homePlat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8759" tIns="76200" rIns="142240" bIns="76200" numCol="1" spcCol="1270" anchor="ctr" anchorCtr="0">
          <a:noAutofit/>
        </a:bodyPr>
        <a:lstStyle/>
        <a:p>
          <a:pPr marL="0" lvl="0" indent="0" algn="l" defTabSz="889000">
            <a:lnSpc>
              <a:spcPct val="90000"/>
            </a:lnSpc>
            <a:spcBef>
              <a:spcPct val="0"/>
            </a:spcBef>
            <a:spcAft>
              <a:spcPct val="35000"/>
            </a:spcAft>
            <a:buNone/>
          </a:pPr>
          <a:r>
            <a:rPr lang="fr-FR" sz="2000" kern="1200" dirty="0"/>
            <a:t>Démarche de construction d’une pièce</a:t>
          </a:r>
        </a:p>
      </dsp:txBody>
      <dsp:txXfrm rot="10800000">
        <a:off x="1605203" y="3063236"/>
        <a:ext cx="5776300" cy="473406"/>
      </dsp:txXfrm>
    </dsp:sp>
    <dsp:sp modelId="{0B3B7B00-26CE-4B74-BEE8-1CEDCEADC274}">
      <dsp:nvSpPr>
        <dsp:cNvPr id="0" name=""/>
        <dsp:cNvSpPr/>
      </dsp:nvSpPr>
      <dsp:spPr>
        <a:xfrm>
          <a:off x="1150707" y="3032753"/>
          <a:ext cx="473406" cy="47340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7206ACA0-DABE-4E37-AA84-DD3E78F77139}">
      <dsp:nvSpPr>
        <dsp:cNvPr id="0" name=""/>
        <dsp:cNvSpPr/>
      </dsp:nvSpPr>
      <dsp:spPr>
        <a:xfrm rot="10800000">
          <a:off x="1486675" y="2471505"/>
          <a:ext cx="5894651" cy="473406"/>
        </a:xfrm>
        <a:prstGeom prst="homePlat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8759" tIns="76200" rIns="142240" bIns="76200" numCol="1" spcCol="1270" anchor="ctr" anchorCtr="0">
          <a:noAutofit/>
        </a:bodyPr>
        <a:lstStyle/>
        <a:p>
          <a:pPr marL="0" lvl="0" indent="0" algn="l" defTabSz="889000">
            <a:lnSpc>
              <a:spcPct val="90000"/>
            </a:lnSpc>
            <a:spcBef>
              <a:spcPct val="0"/>
            </a:spcBef>
            <a:spcAft>
              <a:spcPct val="35000"/>
            </a:spcAft>
            <a:buNone/>
          </a:pPr>
          <a:r>
            <a:rPr lang="fr-FR" sz="2000" kern="1200" dirty="0"/>
            <a:t>Exercices </a:t>
          </a:r>
        </a:p>
      </dsp:txBody>
      <dsp:txXfrm rot="10800000">
        <a:off x="1605026" y="2471505"/>
        <a:ext cx="5776300" cy="473406"/>
      </dsp:txXfrm>
    </dsp:sp>
    <dsp:sp modelId="{2A81C3BA-6DAB-4743-B4A5-3D6451C150C4}">
      <dsp:nvSpPr>
        <dsp:cNvPr id="0" name=""/>
        <dsp:cNvSpPr/>
      </dsp:nvSpPr>
      <dsp:spPr>
        <a:xfrm>
          <a:off x="1181189" y="2481664"/>
          <a:ext cx="473406" cy="47340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43D52756-D2CF-48EF-B7F7-987745E36E2E}">
      <dsp:nvSpPr>
        <dsp:cNvPr id="0" name=""/>
        <dsp:cNvSpPr/>
      </dsp:nvSpPr>
      <dsp:spPr>
        <a:xfrm rot="10800000">
          <a:off x="1454490" y="1803394"/>
          <a:ext cx="5894651" cy="473406"/>
        </a:xfrm>
        <a:prstGeom prst="homePlat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8759" tIns="80010" rIns="149352" bIns="80010" numCol="1" spcCol="1270" anchor="ctr" anchorCtr="0">
          <a:noAutofit/>
        </a:bodyPr>
        <a:lstStyle/>
        <a:p>
          <a:pPr marL="0" lvl="0" indent="0" algn="l" defTabSz="933450">
            <a:lnSpc>
              <a:spcPct val="90000"/>
            </a:lnSpc>
            <a:spcBef>
              <a:spcPct val="0"/>
            </a:spcBef>
            <a:spcAft>
              <a:spcPct val="35000"/>
            </a:spcAft>
            <a:buNone/>
          </a:pPr>
          <a:r>
            <a:rPr lang="fr-FR" sz="2100" kern="1200" dirty="0"/>
            <a:t>Constructions des vues</a:t>
          </a:r>
        </a:p>
      </dsp:txBody>
      <dsp:txXfrm rot="10800000">
        <a:off x="1572841" y="1803394"/>
        <a:ext cx="5776300" cy="473406"/>
      </dsp:txXfrm>
    </dsp:sp>
    <dsp:sp modelId="{46CFD6D2-6043-47F0-AC11-21447C7663FC}">
      <dsp:nvSpPr>
        <dsp:cNvPr id="0" name=""/>
        <dsp:cNvSpPr/>
      </dsp:nvSpPr>
      <dsp:spPr>
        <a:xfrm>
          <a:off x="1274952" y="1800984"/>
          <a:ext cx="473406" cy="47340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4000" r="-14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46348" cy="49821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1342" y="1"/>
            <a:ext cx="2946348" cy="498215"/>
          </a:xfrm>
          <a:prstGeom prst="rect">
            <a:avLst/>
          </a:prstGeom>
        </p:spPr>
        <p:txBody>
          <a:bodyPr vert="horz" lIns="91440" tIns="45720" rIns="91440" bIns="45720" rtlCol="0"/>
          <a:lstStyle>
            <a:lvl1pPr algn="r">
              <a:defRPr sz="1200"/>
            </a:lvl1pPr>
          </a:lstStyle>
          <a:p>
            <a:fld id="{88D2D53C-2CEC-49D4-A218-6CA50C214633}" type="datetimeFigureOut">
              <a:rPr lang="fr-FR" smtClean="0"/>
              <a:t>07/06/2023</a:t>
            </a:fld>
            <a:endParaRPr lang="fr-FR"/>
          </a:p>
        </p:txBody>
      </p:sp>
      <p:sp>
        <p:nvSpPr>
          <p:cNvPr id="4" name="Espace réservé du pied de page 3"/>
          <p:cNvSpPr>
            <a:spLocks noGrp="1"/>
          </p:cNvSpPr>
          <p:nvPr>
            <p:ph type="ftr" sz="quarter" idx="2"/>
          </p:nvPr>
        </p:nvSpPr>
        <p:spPr>
          <a:xfrm>
            <a:off x="0" y="9431601"/>
            <a:ext cx="2946348" cy="498214"/>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1342" y="9431601"/>
            <a:ext cx="2946348" cy="498214"/>
          </a:xfrm>
          <a:prstGeom prst="rect">
            <a:avLst/>
          </a:prstGeom>
        </p:spPr>
        <p:txBody>
          <a:bodyPr vert="horz" lIns="91440" tIns="45720" rIns="91440" bIns="45720" rtlCol="0" anchor="b"/>
          <a:lstStyle>
            <a:lvl1pPr algn="r">
              <a:defRPr sz="1200"/>
            </a:lvl1pPr>
          </a:lstStyle>
          <a:p>
            <a:fld id="{56A6E8FE-C4C4-49C7-9D64-BC5910D846E8}" type="slidenum">
              <a:rPr lang="fr-FR" smtClean="0"/>
              <a:t>‹N°›</a:t>
            </a:fld>
            <a:endParaRPr lang="fr-FR"/>
          </a:p>
        </p:txBody>
      </p:sp>
    </p:spTree>
    <p:extLst>
      <p:ext uri="{BB962C8B-B14F-4D97-AF65-F5344CB8AC3E}">
        <p14:creationId xmlns:p14="http://schemas.microsoft.com/office/powerpoint/2010/main" val="38276710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46348" cy="49821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1342" y="1"/>
            <a:ext cx="2946348" cy="498215"/>
          </a:xfrm>
          <a:prstGeom prst="rect">
            <a:avLst/>
          </a:prstGeom>
        </p:spPr>
        <p:txBody>
          <a:bodyPr vert="horz" lIns="91440" tIns="45720" rIns="91440" bIns="45720" rtlCol="0"/>
          <a:lstStyle>
            <a:lvl1pPr algn="r">
              <a:defRPr sz="1200"/>
            </a:lvl1pPr>
          </a:lstStyle>
          <a:p>
            <a:fld id="{872A5697-D527-4F53-A3B1-EF8FC3DE8061}" type="datetimeFigureOut">
              <a:rPr lang="fr-FR" smtClean="0"/>
              <a:t>07/06/2023</a:t>
            </a:fld>
            <a:endParaRPr lang="fr-FR"/>
          </a:p>
        </p:txBody>
      </p:sp>
      <p:sp>
        <p:nvSpPr>
          <p:cNvPr id="4" name="Espace réservé de l'image des diapositives 3"/>
          <p:cNvSpPr>
            <a:spLocks noGrp="1" noRot="1" noChangeAspect="1"/>
          </p:cNvSpPr>
          <p:nvPr>
            <p:ph type="sldImg" idx="2"/>
          </p:nvPr>
        </p:nvSpPr>
        <p:spPr>
          <a:xfrm>
            <a:off x="420688" y="1241425"/>
            <a:ext cx="5957887" cy="335121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927" y="4778722"/>
            <a:ext cx="5439410" cy="390986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1601"/>
            <a:ext cx="2946348" cy="498214"/>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1342" y="9431601"/>
            <a:ext cx="2946348" cy="498214"/>
          </a:xfrm>
          <a:prstGeom prst="rect">
            <a:avLst/>
          </a:prstGeom>
        </p:spPr>
        <p:txBody>
          <a:bodyPr vert="horz" lIns="91440" tIns="45720" rIns="91440" bIns="45720" rtlCol="0" anchor="b"/>
          <a:lstStyle>
            <a:lvl1pPr algn="r">
              <a:defRPr sz="1200"/>
            </a:lvl1pPr>
          </a:lstStyle>
          <a:p>
            <a:fld id="{2AD770A7-A4E8-4754-A2F3-00BFD340C5F6}" type="slidenum">
              <a:rPr lang="fr-FR" smtClean="0"/>
              <a:t>‹N°›</a:t>
            </a:fld>
            <a:endParaRPr lang="fr-FR"/>
          </a:p>
        </p:txBody>
      </p:sp>
    </p:spTree>
    <p:extLst>
      <p:ext uri="{BB962C8B-B14F-4D97-AF65-F5344CB8AC3E}">
        <p14:creationId xmlns:p14="http://schemas.microsoft.com/office/powerpoint/2010/main" val="2785014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Catchbook</a:t>
            </a:r>
            <a:r>
              <a:rPr lang="fr-FR" dirty="0"/>
              <a:t> : logiciel de Siemens sur tablette pour dessiner en 2D et envoyer le fichier DXF</a:t>
            </a:r>
          </a:p>
          <a:p>
            <a:r>
              <a:rPr lang="fr-FR" dirty="0" err="1"/>
              <a:t>Inkscape</a:t>
            </a:r>
            <a:r>
              <a:rPr lang="fr-FR" baseline="0" dirty="0"/>
              <a:t> : logiciel pour convertir une image en fichier DXF</a:t>
            </a:r>
          </a:p>
          <a:p>
            <a:r>
              <a:rPr lang="fr-FR" dirty="0"/>
              <a:t>Slicer_For_Fusion360</a:t>
            </a:r>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1</a:t>
            </a:fld>
            <a:endParaRPr lang="fr-FR"/>
          </a:p>
        </p:txBody>
      </p:sp>
    </p:spTree>
    <p:extLst>
      <p:ext uri="{BB962C8B-B14F-4D97-AF65-F5344CB8AC3E}">
        <p14:creationId xmlns:p14="http://schemas.microsoft.com/office/powerpoint/2010/main" val="3276364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11</a:t>
            </a:fld>
            <a:endParaRPr lang="fr-FR"/>
          </a:p>
        </p:txBody>
      </p:sp>
    </p:spTree>
    <p:extLst>
      <p:ext uri="{BB962C8B-B14F-4D97-AF65-F5344CB8AC3E}">
        <p14:creationId xmlns:p14="http://schemas.microsoft.com/office/powerpoint/2010/main" val="2197663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12</a:t>
            </a:fld>
            <a:endParaRPr lang="fr-FR"/>
          </a:p>
        </p:txBody>
      </p:sp>
    </p:spTree>
    <p:extLst>
      <p:ext uri="{BB962C8B-B14F-4D97-AF65-F5344CB8AC3E}">
        <p14:creationId xmlns:p14="http://schemas.microsoft.com/office/powerpoint/2010/main" val="61666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13</a:t>
            </a:fld>
            <a:endParaRPr lang="fr-FR"/>
          </a:p>
        </p:txBody>
      </p:sp>
    </p:spTree>
    <p:extLst>
      <p:ext uri="{BB962C8B-B14F-4D97-AF65-F5344CB8AC3E}">
        <p14:creationId xmlns:p14="http://schemas.microsoft.com/office/powerpoint/2010/main" val="3918323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14</a:t>
            </a:fld>
            <a:endParaRPr lang="fr-FR"/>
          </a:p>
        </p:txBody>
      </p:sp>
    </p:spTree>
    <p:extLst>
      <p:ext uri="{BB962C8B-B14F-4D97-AF65-F5344CB8AC3E}">
        <p14:creationId xmlns:p14="http://schemas.microsoft.com/office/powerpoint/2010/main" val="1874305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15</a:t>
            </a:fld>
            <a:endParaRPr lang="fr-FR"/>
          </a:p>
        </p:txBody>
      </p:sp>
    </p:spTree>
    <p:extLst>
      <p:ext uri="{BB962C8B-B14F-4D97-AF65-F5344CB8AC3E}">
        <p14:creationId xmlns:p14="http://schemas.microsoft.com/office/powerpoint/2010/main" val="3503923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16</a:t>
            </a:fld>
            <a:endParaRPr lang="fr-FR"/>
          </a:p>
        </p:txBody>
      </p:sp>
    </p:spTree>
    <p:extLst>
      <p:ext uri="{BB962C8B-B14F-4D97-AF65-F5344CB8AC3E}">
        <p14:creationId xmlns:p14="http://schemas.microsoft.com/office/powerpoint/2010/main" val="1426509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17</a:t>
            </a:fld>
            <a:endParaRPr lang="fr-FR"/>
          </a:p>
        </p:txBody>
      </p:sp>
    </p:spTree>
    <p:extLst>
      <p:ext uri="{BB962C8B-B14F-4D97-AF65-F5344CB8AC3E}">
        <p14:creationId xmlns:p14="http://schemas.microsoft.com/office/powerpoint/2010/main" val="1219783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18</a:t>
            </a:fld>
            <a:endParaRPr lang="fr-FR"/>
          </a:p>
        </p:txBody>
      </p:sp>
    </p:spTree>
    <p:extLst>
      <p:ext uri="{BB962C8B-B14F-4D97-AF65-F5344CB8AC3E}">
        <p14:creationId xmlns:p14="http://schemas.microsoft.com/office/powerpoint/2010/main" val="4173828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19</a:t>
            </a:fld>
            <a:endParaRPr lang="fr-FR"/>
          </a:p>
        </p:txBody>
      </p:sp>
    </p:spTree>
    <p:extLst>
      <p:ext uri="{BB962C8B-B14F-4D97-AF65-F5344CB8AC3E}">
        <p14:creationId xmlns:p14="http://schemas.microsoft.com/office/powerpoint/2010/main" val="1556051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20</a:t>
            </a:fld>
            <a:endParaRPr lang="fr-FR"/>
          </a:p>
        </p:txBody>
      </p:sp>
    </p:spTree>
    <p:extLst>
      <p:ext uri="{BB962C8B-B14F-4D97-AF65-F5344CB8AC3E}">
        <p14:creationId xmlns:p14="http://schemas.microsoft.com/office/powerpoint/2010/main" val="2358923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3</a:t>
            </a:fld>
            <a:endParaRPr lang="fr-FR"/>
          </a:p>
        </p:txBody>
      </p:sp>
    </p:spTree>
    <p:extLst>
      <p:ext uri="{BB962C8B-B14F-4D97-AF65-F5344CB8AC3E}">
        <p14:creationId xmlns:p14="http://schemas.microsoft.com/office/powerpoint/2010/main" val="1307207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21</a:t>
            </a:fld>
            <a:endParaRPr lang="fr-FR"/>
          </a:p>
        </p:txBody>
      </p:sp>
    </p:spTree>
    <p:extLst>
      <p:ext uri="{BB962C8B-B14F-4D97-AF65-F5344CB8AC3E}">
        <p14:creationId xmlns:p14="http://schemas.microsoft.com/office/powerpoint/2010/main" val="702364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22</a:t>
            </a:fld>
            <a:endParaRPr lang="fr-FR"/>
          </a:p>
        </p:txBody>
      </p:sp>
    </p:spTree>
    <p:extLst>
      <p:ext uri="{BB962C8B-B14F-4D97-AF65-F5344CB8AC3E}">
        <p14:creationId xmlns:p14="http://schemas.microsoft.com/office/powerpoint/2010/main" val="2214584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23</a:t>
            </a:fld>
            <a:endParaRPr lang="fr-FR"/>
          </a:p>
        </p:txBody>
      </p:sp>
    </p:spTree>
    <p:extLst>
      <p:ext uri="{BB962C8B-B14F-4D97-AF65-F5344CB8AC3E}">
        <p14:creationId xmlns:p14="http://schemas.microsoft.com/office/powerpoint/2010/main" val="668039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24</a:t>
            </a:fld>
            <a:endParaRPr lang="fr-FR"/>
          </a:p>
        </p:txBody>
      </p:sp>
    </p:spTree>
    <p:extLst>
      <p:ext uri="{BB962C8B-B14F-4D97-AF65-F5344CB8AC3E}">
        <p14:creationId xmlns:p14="http://schemas.microsoft.com/office/powerpoint/2010/main" val="2544218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25</a:t>
            </a:fld>
            <a:endParaRPr lang="fr-FR"/>
          </a:p>
        </p:txBody>
      </p:sp>
    </p:spTree>
    <p:extLst>
      <p:ext uri="{BB962C8B-B14F-4D97-AF65-F5344CB8AC3E}">
        <p14:creationId xmlns:p14="http://schemas.microsoft.com/office/powerpoint/2010/main" val="2349530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26</a:t>
            </a:fld>
            <a:endParaRPr lang="fr-FR"/>
          </a:p>
        </p:txBody>
      </p:sp>
    </p:spTree>
    <p:extLst>
      <p:ext uri="{BB962C8B-B14F-4D97-AF65-F5344CB8AC3E}">
        <p14:creationId xmlns:p14="http://schemas.microsoft.com/office/powerpoint/2010/main" val="3083973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27</a:t>
            </a:fld>
            <a:endParaRPr lang="fr-FR"/>
          </a:p>
        </p:txBody>
      </p:sp>
    </p:spTree>
    <p:extLst>
      <p:ext uri="{BB962C8B-B14F-4D97-AF65-F5344CB8AC3E}">
        <p14:creationId xmlns:p14="http://schemas.microsoft.com/office/powerpoint/2010/main" val="4008299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CSG : </a:t>
            </a:r>
            <a:r>
              <a:rPr lang="fr-FR" sz="1200" b="0" i="0" u="none" strike="noStrike" kern="1200" baseline="0" dirty="0">
                <a:solidFill>
                  <a:schemeClr val="tx1"/>
                </a:solidFill>
                <a:latin typeface="+mn-lt"/>
                <a:ea typeface="+mn-ea"/>
                <a:cs typeface="+mn-cs"/>
              </a:rPr>
              <a:t>constructive </a:t>
            </a:r>
            <a:r>
              <a:rPr lang="fr-FR" sz="1200" b="0" i="0" u="none" strike="noStrike" kern="1200" baseline="0" dirty="0" err="1">
                <a:solidFill>
                  <a:schemeClr val="tx1"/>
                </a:solidFill>
                <a:latin typeface="+mn-lt"/>
                <a:ea typeface="+mn-ea"/>
                <a:cs typeface="+mn-cs"/>
              </a:rPr>
              <a:t>solid</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geometry</a:t>
            </a:r>
            <a:r>
              <a:rPr lang="fr-FR" sz="1200" b="0" i="0" u="none" strike="noStrike" kern="1200" baseline="0" dirty="0">
                <a:solidFill>
                  <a:schemeClr val="tx1"/>
                </a:solidFill>
                <a:latin typeface="+mn-lt"/>
                <a:ea typeface="+mn-ea"/>
                <a:cs typeface="+mn-cs"/>
              </a:rPr>
              <a:t>. Mode´ </a:t>
            </a:r>
            <a:r>
              <a:rPr lang="fr-FR" sz="1200" b="0" i="0" u="none" strike="noStrike" kern="1200" baseline="0" dirty="0" err="1">
                <a:solidFill>
                  <a:schemeClr val="tx1"/>
                </a:solidFill>
                <a:latin typeface="+mn-lt"/>
                <a:ea typeface="+mn-ea"/>
                <a:cs typeface="+mn-cs"/>
              </a:rPr>
              <a:t>lisation</a:t>
            </a:r>
            <a:r>
              <a:rPr lang="fr-FR" sz="1200" b="0" i="0" u="none" strike="noStrike" kern="1200" baseline="0" dirty="0">
                <a:solidFill>
                  <a:schemeClr val="tx1"/>
                </a:solidFill>
                <a:latin typeface="+mn-lt"/>
                <a:ea typeface="+mn-ea"/>
                <a:cs typeface="+mn-cs"/>
              </a:rPr>
              <a:t> par historique de construction. </a:t>
            </a:r>
          </a:p>
          <a:p>
            <a:r>
              <a:rPr lang="fr-FR" sz="1200" b="0" i="0" u="none" strike="noStrike" kern="1200" baseline="0">
                <a:solidFill>
                  <a:schemeClr val="tx1"/>
                </a:solidFill>
                <a:latin typeface="+mn-lt"/>
                <a:ea typeface="+mn-ea"/>
                <a:cs typeface="+mn-cs"/>
              </a:rPr>
              <a:t>DSG : </a:t>
            </a:r>
            <a:r>
              <a:rPr lang="fr-FR" sz="1200" b="0" i="0" u="none" strike="noStrike" kern="1200" baseline="0" dirty="0">
                <a:solidFill>
                  <a:schemeClr val="tx1"/>
                </a:solidFill>
                <a:latin typeface="+mn-lt"/>
                <a:ea typeface="+mn-ea"/>
                <a:cs typeface="+mn-cs"/>
              </a:rPr>
              <a:t>destructive </a:t>
            </a:r>
            <a:r>
              <a:rPr lang="fr-FR" sz="1200" b="0" i="0" u="none" strike="noStrike" kern="1200" baseline="0" dirty="0" err="1">
                <a:solidFill>
                  <a:schemeClr val="tx1"/>
                </a:solidFill>
                <a:latin typeface="+mn-lt"/>
                <a:ea typeface="+mn-ea"/>
                <a:cs typeface="+mn-cs"/>
              </a:rPr>
              <a:t>solid</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geometry</a:t>
            </a:r>
            <a:r>
              <a:rPr lang="fr-FR" sz="1200" b="0" i="0" u="none" strike="noStrike" kern="1200" baseline="0" dirty="0">
                <a:solidFill>
                  <a:schemeClr val="tx1"/>
                </a:solidFill>
                <a:latin typeface="+mn-lt"/>
                <a:ea typeface="+mn-ea"/>
                <a:cs typeface="+mn-cs"/>
              </a:rPr>
              <a:t> </a:t>
            </a:r>
          </a:p>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28</a:t>
            </a:fld>
            <a:endParaRPr lang="fr-FR"/>
          </a:p>
        </p:txBody>
      </p:sp>
    </p:spTree>
    <p:extLst>
      <p:ext uri="{BB962C8B-B14F-4D97-AF65-F5344CB8AC3E}">
        <p14:creationId xmlns:p14="http://schemas.microsoft.com/office/powerpoint/2010/main" val="1770625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29</a:t>
            </a:fld>
            <a:endParaRPr lang="fr-FR"/>
          </a:p>
        </p:txBody>
      </p:sp>
    </p:spTree>
    <p:extLst>
      <p:ext uri="{BB962C8B-B14F-4D97-AF65-F5344CB8AC3E}">
        <p14:creationId xmlns:p14="http://schemas.microsoft.com/office/powerpoint/2010/main" val="653467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30</a:t>
            </a:fld>
            <a:endParaRPr lang="fr-FR"/>
          </a:p>
        </p:txBody>
      </p:sp>
    </p:spTree>
    <p:extLst>
      <p:ext uri="{BB962C8B-B14F-4D97-AF65-F5344CB8AC3E}">
        <p14:creationId xmlns:p14="http://schemas.microsoft.com/office/powerpoint/2010/main" val="332433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4</a:t>
            </a:fld>
            <a:endParaRPr lang="fr-FR"/>
          </a:p>
        </p:txBody>
      </p:sp>
    </p:spTree>
    <p:extLst>
      <p:ext uri="{BB962C8B-B14F-4D97-AF65-F5344CB8AC3E}">
        <p14:creationId xmlns:p14="http://schemas.microsoft.com/office/powerpoint/2010/main" val="949287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31</a:t>
            </a:fld>
            <a:endParaRPr lang="fr-FR"/>
          </a:p>
        </p:txBody>
      </p:sp>
    </p:spTree>
    <p:extLst>
      <p:ext uri="{BB962C8B-B14F-4D97-AF65-F5344CB8AC3E}">
        <p14:creationId xmlns:p14="http://schemas.microsoft.com/office/powerpoint/2010/main" val="490024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32</a:t>
            </a:fld>
            <a:endParaRPr lang="fr-FR"/>
          </a:p>
        </p:txBody>
      </p:sp>
    </p:spTree>
    <p:extLst>
      <p:ext uri="{BB962C8B-B14F-4D97-AF65-F5344CB8AC3E}">
        <p14:creationId xmlns:p14="http://schemas.microsoft.com/office/powerpoint/2010/main" val="168737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https://help.solidworks.com/2012/french/solidworks/sldworks/c_user_interface_overview.htm</a:t>
            </a:r>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33</a:t>
            </a:fld>
            <a:endParaRPr lang="fr-FR"/>
          </a:p>
        </p:txBody>
      </p:sp>
    </p:spTree>
    <p:extLst>
      <p:ext uri="{BB962C8B-B14F-4D97-AF65-F5344CB8AC3E}">
        <p14:creationId xmlns:p14="http://schemas.microsoft.com/office/powerpoint/2010/main" val="3714896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https://help.solidworks.com/2012/french/solidworks/sldworks/c_user_interface_overview.htm</a:t>
            </a:r>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34</a:t>
            </a:fld>
            <a:endParaRPr lang="fr-FR"/>
          </a:p>
        </p:txBody>
      </p:sp>
    </p:spTree>
    <p:extLst>
      <p:ext uri="{BB962C8B-B14F-4D97-AF65-F5344CB8AC3E}">
        <p14:creationId xmlns:p14="http://schemas.microsoft.com/office/powerpoint/2010/main" val="2064459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https://help.solidworks.com/2012/french/solidworks/sldworks/c_user_interface_overview.htm</a:t>
            </a:r>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35</a:t>
            </a:fld>
            <a:endParaRPr lang="fr-FR"/>
          </a:p>
        </p:txBody>
      </p:sp>
    </p:spTree>
    <p:extLst>
      <p:ext uri="{BB962C8B-B14F-4D97-AF65-F5344CB8AC3E}">
        <p14:creationId xmlns:p14="http://schemas.microsoft.com/office/powerpoint/2010/main" val="1751797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https://help.solidworks.com/2012/french/solidworks/sldworks/c_user_interface_overview.htm</a:t>
            </a:r>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36</a:t>
            </a:fld>
            <a:endParaRPr lang="fr-FR"/>
          </a:p>
        </p:txBody>
      </p:sp>
    </p:spTree>
    <p:extLst>
      <p:ext uri="{BB962C8B-B14F-4D97-AF65-F5344CB8AC3E}">
        <p14:creationId xmlns:p14="http://schemas.microsoft.com/office/powerpoint/2010/main" val="3737208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https://help.solidworks.com/2012/french/solidworks/sldworks/c_user_interface_overview.htm</a:t>
            </a:r>
          </a:p>
          <a:p>
            <a:r>
              <a:rPr lang="fr-FR" dirty="0"/>
              <a:t>https://3axis.co/</a:t>
            </a:r>
          </a:p>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37</a:t>
            </a:fld>
            <a:endParaRPr lang="fr-FR"/>
          </a:p>
        </p:txBody>
      </p:sp>
    </p:spTree>
    <p:extLst>
      <p:ext uri="{BB962C8B-B14F-4D97-AF65-F5344CB8AC3E}">
        <p14:creationId xmlns:p14="http://schemas.microsoft.com/office/powerpoint/2010/main" val="1203210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https://help.solidworks.com/2012/french/solidworks/sldworks/c_user_interface_overview.htm</a:t>
            </a:r>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38</a:t>
            </a:fld>
            <a:endParaRPr lang="fr-FR"/>
          </a:p>
        </p:txBody>
      </p:sp>
    </p:spTree>
    <p:extLst>
      <p:ext uri="{BB962C8B-B14F-4D97-AF65-F5344CB8AC3E}">
        <p14:creationId xmlns:p14="http://schemas.microsoft.com/office/powerpoint/2010/main" val="1690063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39</a:t>
            </a:fld>
            <a:endParaRPr lang="fr-FR"/>
          </a:p>
        </p:txBody>
      </p:sp>
    </p:spTree>
    <p:extLst>
      <p:ext uri="{BB962C8B-B14F-4D97-AF65-F5344CB8AC3E}">
        <p14:creationId xmlns:p14="http://schemas.microsoft.com/office/powerpoint/2010/main" val="1752369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5</a:t>
            </a:fld>
            <a:endParaRPr lang="fr-FR"/>
          </a:p>
        </p:txBody>
      </p:sp>
    </p:spTree>
    <p:extLst>
      <p:ext uri="{BB962C8B-B14F-4D97-AF65-F5344CB8AC3E}">
        <p14:creationId xmlns:p14="http://schemas.microsoft.com/office/powerpoint/2010/main" val="1801628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6</a:t>
            </a:fld>
            <a:endParaRPr lang="fr-FR"/>
          </a:p>
        </p:txBody>
      </p:sp>
    </p:spTree>
    <p:extLst>
      <p:ext uri="{BB962C8B-B14F-4D97-AF65-F5344CB8AC3E}">
        <p14:creationId xmlns:p14="http://schemas.microsoft.com/office/powerpoint/2010/main" val="537246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7</a:t>
            </a:fld>
            <a:endParaRPr lang="fr-FR"/>
          </a:p>
        </p:txBody>
      </p:sp>
    </p:spTree>
    <p:extLst>
      <p:ext uri="{BB962C8B-B14F-4D97-AF65-F5344CB8AC3E}">
        <p14:creationId xmlns:p14="http://schemas.microsoft.com/office/powerpoint/2010/main" val="3164475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8</a:t>
            </a:fld>
            <a:endParaRPr lang="fr-FR"/>
          </a:p>
        </p:txBody>
      </p:sp>
    </p:spTree>
    <p:extLst>
      <p:ext uri="{BB962C8B-B14F-4D97-AF65-F5344CB8AC3E}">
        <p14:creationId xmlns:p14="http://schemas.microsoft.com/office/powerpoint/2010/main" val="605134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9</a:t>
            </a:fld>
            <a:endParaRPr lang="fr-FR"/>
          </a:p>
        </p:txBody>
      </p:sp>
    </p:spTree>
    <p:extLst>
      <p:ext uri="{BB962C8B-B14F-4D97-AF65-F5344CB8AC3E}">
        <p14:creationId xmlns:p14="http://schemas.microsoft.com/office/powerpoint/2010/main" val="3551130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AD770A7-A4E8-4754-A2F3-00BFD340C5F6}" type="slidenum">
              <a:rPr lang="fr-FR" smtClean="0"/>
              <a:t>10</a:t>
            </a:fld>
            <a:endParaRPr lang="fr-FR"/>
          </a:p>
        </p:txBody>
      </p:sp>
    </p:spTree>
    <p:extLst>
      <p:ext uri="{BB962C8B-B14F-4D97-AF65-F5344CB8AC3E}">
        <p14:creationId xmlns:p14="http://schemas.microsoft.com/office/powerpoint/2010/main" val="21073872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A1FACDCA-8831-4661-9B38-E98D4AC9F569}" type="datetime1">
              <a:rPr lang="en-US" smtClean="0"/>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https://formations.univ-lorraine.fr/fr-FR/fiche/presentation/UL-PROG2585/media/images/logo-universite-de-lorraine.png">
            <a:extLst>
              <a:ext uri="{FF2B5EF4-FFF2-40B4-BE49-F238E27FC236}">
                <a16:creationId xmlns:a16="http://schemas.microsoft.com/office/drawing/2014/main" id="{3F5655EC-69C5-4774-884D-62E5321600A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837113" cy="642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599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C281A73-9445-44EC-9808-E451612BE613}" type="datetime1">
              <a:rPr lang="en-US" smtClean="0"/>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0096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9C8905A-0917-4FAA-9CC9-3EB8E77F0F0E}" type="datetime1">
              <a:rPr lang="en-US" smtClean="0"/>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68207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F6F3B7E-9890-4565-B50F-06ACC711AFE1}" type="datetime1">
              <a:rPr lang="en-US" smtClean="0"/>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702609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ABC93659-E231-4E04-9D3F-5DE88F545BDB}" type="datetime1">
              <a:rPr lang="en-US" smtClean="0"/>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964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07224D2-C069-4F0C-8A21-5E9F09C6823D}" type="datetime1">
              <a:rPr lang="en-US" smtClean="0"/>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4054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97280" y="2582334"/>
            <a:ext cx="4937760" cy="33782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17920" y="2582334"/>
            <a:ext cx="4937760" cy="33782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4393347-3A85-4D2A-87DF-A5BA0A4DCE1C}" type="datetime1">
              <a:rPr lang="en-US" smtClean="0"/>
              <a:t>6/7/2023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72862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7EAC9F9-E47D-411F-BD8A-C6CE4E37A8E7}" type="datetime1">
              <a:rPr lang="en-US" smtClean="0"/>
              <a:t>6/7/2023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9485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4BCD4DD-DBAD-4304-988F-D61C5EB295CE}" type="datetime1">
              <a:rPr lang="en-US" smtClean="0"/>
              <a:t>6/7/2023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27995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B2800EF-A51C-484C-AB2C-DB6E62EB16C5}" type="datetime1">
              <a:rPr lang="en-US" smtClean="0"/>
              <a:t>6/7/2023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1027622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6E0B89CF-0D15-43C1-AC34-5F798C62C5C8}" type="datetime1">
              <a:rPr lang="en-US" smtClean="0"/>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18627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E5F5DFF-A9D5-40EC-B6DD-B181F8B56A2D}" type="datetime1">
              <a:rPr lang="en-US" smtClean="0"/>
              <a:t>6/7/2023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935BA460-C39B-4C21-8AE8-2D9CAB209A4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439875" y="19799"/>
            <a:ext cx="732247" cy="928622"/>
          </a:xfrm>
          <a:prstGeom prst="rect">
            <a:avLst/>
          </a:prstGeom>
        </p:spPr>
      </p:pic>
      <p:pic>
        <p:nvPicPr>
          <p:cNvPr id="11" name="Picture 2" descr="https://formations.univ-lorraine.fr/fr-FR/fiche/presentation/UL-PROG2585/media/images/logo-universite-de-lorraine.png">
            <a:extLst>
              <a:ext uri="{FF2B5EF4-FFF2-40B4-BE49-F238E27FC236}">
                <a16:creationId xmlns:a16="http://schemas.microsoft.com/office/drawing/2014/main" id="{86B51DA7-9659-4EFE-B4EE-B0BA23A7D812}"/>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1"/>
            <a:ext cx="1911927" cy="66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60440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mai.manosque.free.fr/Pages/Rendu/Tournage/Tournage/le_tournage/1le_tournage_presentation/le-tournage-presentation.html" TargetMode="Externa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g"/></Relationships>
</file>

<file path=ppt/slides/_rels/slide37.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10" Type="http://schemas.openxmlformats.org/officeDocument/2006/relationships/image" Target="../media/image63.jpg"/><Relationship Id="rId4" Type="http://schemas.openxmlformats.org/officeDocument/2006/relationships/image" Target="../media/image57.jpg"/><Relationship Id="rId9" Type="http://schemas.openxmlformats.org/officeDocument/2006/relationships/image" Target="../media/image62.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cipcnet.insa-lyon.fr/moodle/course/view.php?id=33" TargetMode="External"/><Relationship Id="rId7" Type="http://schemas.openxmlformats.org/officeDocument/2006/relationships/hyperlink" Target="https://3axis.co/"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www.visiativ-solutions.fr/solidworks-esquisse-3d/" TargetMode="External"/><Relationship Id="rId5" Type="http://schemas.openxmlformats.org/officeDocument/2006/relationships/hyperlink" Target="https://www.google.fr/url?sa=t&amp;rct=j&amp;q=&amp;esrc=s&amp;source=web&amp;cd=&amp;ved=2ahUKEwiosti_--D9AhUZTaQEHSazCD8QFnoECA0QAQ&amp;url=https%3A%2F%2Fmy.solidworks.com%2Fsolidworks%2Fguide%2FSOLIDWORKS_Introduction_FR.pdf&amp;usg=AOvVaw1kLCwn9REpqy1FrZtnzsMr" TargetMode="External"/><Relationship Id="rId4" Type="http://schemas.openxmlformats.org/officeDocument/2006/relationships/hyperlink" Target="https://www.academia.edu/34630860/Conception_Assist%C3%A9e_par_Ordinateu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425892" y="2156792"/>
            <a:ext cx="9340216" cy="1965470"/>
          </a:xfrm>
        </p:spPr>
        <p:txBody>
          <a:bodyPr>
            <a:normAutofit fontScale="90000"/>
          </a:bodyPr>
          <a:lstStyle/>
          <a:p>
            <a:pPr algn="ctr"/>
            <a:r>
              <a:rPr lang="fr-FR" b="1" dirty="0"/>
              <a:t>Dessin industriel, CAO et Maquettage</a:t>
            </a:r>
            <a:endParaRPr lang="fr-FR" sz="3600" b="1" dirty="0"/>
          </a:p>
        </p:txBody>
      </p:sp>
      <p:sp>
        <p:nvSpPr>
          <p:cNvPr id="3" name="Sous-titre 2"/>
          <p:cNvSpPr>
            <a:spLocks noGrp="1"/>
          </p:cNvSpPr>
          <p:nvPr>
            <p:ph type="subTitle" idx="1"/>
          </p:nvPr>
        </p:nvSpPr>
        <p:spPr>
          <a:xfrm>
            <a:off x="1876424" y="4313238"/>
            <a:ext cx="8791575" cy="502602"/>
          </a:xfrm>
        </p:spPr>
        <p:txBody>
          <a:bodyPr/>
          <a:lstStyle/>
          <a:p>
            <a:pPr algn="ctr"/>
            <a:r>
              <a:rPr lang="fr-FR" dirty="0"/>
              <a:t>Alaa HASSAN</a:t>
            </a:r>
          </a:p>
        </p:txBody>
      </p:sp>
      <p:sp>
        <p:nvSpPr>
          <p:cNvPr id="5" name="Sous-titre 2"/>
          <p:cNvSpPr txBox="1">
            <a:spLocks/>
          </p:cNvSpPr>
          <p:nvPr/>
        </p:nvSpPr>
        <p:spPr>
          <a:xfrm>
            <a:off x="1876423" y="5116513"/>
            <a:ext cx="8791575" cy="50260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fr-FR" dirty="0"/>
              <a:t>2022-2023</a:t>
            </a:r>
          </a:p>
        </p:txBody>
      </p:sp>
      <p:sp>
        <p:nvSpPr>
          <p:cNvPr id="6" name="Titre 1"/>
          <p:cNvSpPr txBox="1">
            <a:spLocks/>
          </p:cNvSpPr>
          <p:nvPr/>
        </p:nvSpPr>
        <p:spPr>
          <a:xfrm>
            <a:off x="1574080" y="1323639"/>
            <a:ext cx="8791575" cy="6512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fr-FR" sz="2000" dirty="0" err="1"/>
              <a:t>Bachelor</a:t>
            </a:r>
            <a:r>
              <a:rPr lang="fr-FR" sz="2000" dirty="0"/>
              <a:t> TIM </a:t>
            </a:r>
          </a:p>
        </p:txBody>
      </p:sp>
      <p:pic>
        <p:nvPicPr>
          <p:cNvPr id="8" name="Image 7">
            <a:extLst>
              <a:ext uri="{FF2B5EF4-FFF2-40B4-BE49-F238E27FC236}">
                <a16:creationId xmlns:a16="http://schemas.microsoft.com/office/drawing/2014/main" id="{91BD16C0-6396-4BD3-9EF5-C5261623A2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9875" y="25534"/>
            <a:ext cx="732247" cy="928622"/>
          </a:xfrm>
          <a:prstGeom prst="rect">
            <a:avLst/>
          </a:prstGeom>
        </p:spPr>
      </p:pic>
    </p:spTree>
    <p:extLst>
      <p:ext uri="{BB962C8B-B14F-4D97-AF65-F5344CB8AC3E}">
        <p14:creationId xmlns:p14="http://schemas.microsoft.com/office/powerpoint/2010/main" val="4122221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8773" y="714692"/>
            <a:ext cx="9905998" cy="844522"/>
          </a:xfrm>
        </p:spPr>
        <p:txBody>
          <a:bodyPr>
            <a:normAutofit/>
          </a:bodyPr>
          <a:lstStyle/>
          <a:p>
            <a:pPr lvl="0"/>
            <a:r>
              <a:rPr lang="fr-FR" sz="3600" dirty="0"/>
              <a:t>Vocabulaire technique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10</a:t>
            </a:fld>
            <a:endParaRPr lang="en-US" dirty="0"/>
          </a:p>
        </p:txBody>
      </p:sp>
      <p:sp>
        <p:nvSpPr>
          <p:cNvPr id="6" name="Rectangle 5">
            <a:extLst>
              <a:ext uri="{FF2B5EF4-FFF2-40B4-BE49-F238E27FC236}">
                <a16:creationId xmlns:a16="http://schemas.microsoft.com/office/drawing/2014/main" id="{684827FA-7E99-4B59-A13D-75E38E0FB0B4}"/>
              </a:ext>
            </a:extLst>
          </p:cNvPr>
          <p:cNvSpPr/>
          <p:nvPr/>
        </p:nvSpPr>
        <p:spPr>
          <a:xfrm>
            <a:off x="1141413" y="1821934"/>
            <a:ext cx="3230372" cy="369332"/>
          </a:xfrm>
          <a:prstGeom prst="rect">
            <a:avLst/>
          </a:prstGeom>
        </p:spPr>
        <p:txBody>
          <a:bodyPr wrap="none">
            <a:spAutoFit/>
          </a:bodyPr>
          <a:lstStyle/>
          <a:p>
            <a:r>
              <a:rPr lang="fr-FR" b="1" dirty="0">
                <a:solidFill>
                  <a:srgbClr val="000000"/>
                </a:solidFill>
                <a:latin typeface="Verdana" panose="020B0604030504040204" pitchFamily="34" charset="0"/>
              </a:rPr>
              <a:t>Eléments d’assemblage</a:t>
            </a:r>
          </a:p>
        </p:txBody>
      </p:sp>
      <p:pic>
        <p:nvPicPr>
          <p:cNvPr id="4" name="Image 3">
            <a:extLst>
              <a:ext uri="{FF2B5EF4-FFF2-40B4-BE49-F238E27FC236}">
                <a16:creationId xmlns:a16="http://schemas.microsoft.com/office/drawing/2014/main" id="{DAA1B07B-B1E8-43ED-ADDD-DA1B7FB42BFA}"/>
              </a:ext>
            </a:extLst>
          </p:cNvPr>
          <p:cNvPicPr>
            <a:picLocks noChangeAspect="1"/>
          </p:cNvPicPr>
          <p:nvPr/>
        </p:nvPicPr>
        <p:blipFill>
          <a:blip r:embed="rId3"/>
          <a:stretch>
            <a:fillRect/>
          </a:stretch>
        </p:blipFill>
        <p:spPr>
          <a:xfrm>
            <a:off x="1624661" y="2610802"/>
            <a:ext cx="8442312" cy="3200718"/>
          </a:xfrm>
          <a:prstGeom prst="rect">
            <a:avLst/>
          </a:prstGeom>
        </p:spPr>
      </p:pic>
    </p:spTree>
    <p:extLst>
      <p:ext uri="{BB962C8B-B14F-4D97-AF65-F5344CB8AC3E}">
        <p14:creationId xmlns:p14="http://schemas.microsoft.com/office/powerpoint/2010/main" val="1454301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8773" y="714692"/>
            <a:ext cx="9905998" cy="844522"/>
          </a:xfrm>
        </p:spPr>
        <p:txBody>
          <a:bodyPr>
            <a:normAutofit/>
          </a:bodyPr>
          <a:lstStyle/>
          <a:p>
            <a:pPr lvl="0"/>
            <a:r>
              <a:rPr lang="fr-FR" sz="3600" dirty="0"/>
              <a:t>Vocabulaire technique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11</a:t>
            </a:fld>
            <a:endParaRPr lang="en-US" dirty="0"/>
          </a:p>
        </p:txBody>
      </p:sp>
      <p:sp>
        <p:nvSpPr>
          <p:cNvPr id="6" name="Rectangle 5">
            <a:extLst>
              <a:ext uri="{FF2B5EF4-FFF2-40B4-BE49-F238E27FC236}">
                <a16:creationId xmlns:a16="http://schemas.microsoft.com/office/drawing/2014/main" id="{684827FA-7E99-4B59-A13D-75E38E0FB0B4}"/>
              </a:ext>
            </a:extLst>
          </p:cNvPr>
          <p:cNvSpPr/>
          <p:nvPr/>
        </p:nvSpPr>
        <p:spPr>
          <a:xfrm>
            <a:off x="1141413" y="1821934"/>
            <a:ext cx="4560864" cy="369332"/>
          </a:xfrm>
          <a:prstGeom prst="rect">
            <a:avLst/>
          </a:prstGeom>
        </p:spPr>
        <p:txBody>
          <a:bodyPr wrap="none">
            <a:spAutoFit/>
          </a:bodyPr>
          <a:lstStyle/>
          <a:p>
            <a:r>
              <a:rPr lang="fr-FR" b="1" dirty="0">
                <a:solidFill>
                  <a:srgbClr val="000000"/>
                </a:solidFill>
                <a:latin typeface="Verdana" panose="020B0604030504040204" pitchFamily="34" charset="0"/>
              </a:rPr>
              <a:t>Eléments de guidage en rotation</a:t>
            </a:r>
          </a:p>
        </p:txBody>
      </p:sp>
      <p:pic>
        <p:nvPicPr>
          <p:cNvPr id="3" name="Image 2">
            <a:extLst>
              <a:ext uri="{FF2B5EF4-FFF2-40B4-BE49-F238E27FC236}">
                <a16:creationId xmlns:a16="http://schemas.microsoft.com/office/drawing/2014/main" id="{3A3DB975-901A-4BE3-A93C-7539C970A8AF}"/>
              </a:ext>
            </a:extLst>
          </p:cNvPr>
          <p:cNvPicPr>
            <a:picLocks noChangeAspect="1"/>
          </p:cNvPicPr>
          <p:nvPr/>
        </p:nvPicPr>
        <p:blipFill>
          <a:blip r:embed="rId3"/>
          <a:stretch>
            <a:fillRect/>
          </a:stretch>
        </p:blipFill>
        <p:spPr>
          <a:xfrm>
            <a:off x="1955652" y="2743834"/>
            <a:ext cx="7821443" cy="3088005"/>
          </a:xfrm>
          <a:prstGeom prst="rect">
            <a:avLst/>
          </a:prstGeom>
        </p:spPr>
      </p:pic>
    </p:spTree>
    <p:extLst>
      <p:ext uri="{BB962C8B-B14F-4D97-AF65-F5344CB8AC3E}">
        <p14:creationId xmlns:p14="http://schemas.microsoft.com/office/powerpoint/2010/main" val="4016863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8773" y="714692"/>
            <a:ext cx="9905998" cy="844522"/>
          </a:xfrm>
        </p:spPr>
        <p:txBody>
          <a:bodyPr>
            <a:normAutofit/>
          </a:bodyPr>
          <a:lstStyle/>
          <a:p>
            <a:pPr lvl="0"/>
            <a:r>
              <a:rPr lang="fr-FR" sz="3600" dirty="0"/>
              <a:t>Vocabulaire technique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12</a:t>
            </a:fld>
            <a:endParaRPr lang="en-US" dirty="0"/>
          </a:p>
        </p:txBody>
      </p:sp>
      <p:sp>
        <p:nvSpPr>
          <p:cNvPr id="6" name="Rectangle 5">
            <a:extLst>
              <a:ext uri="{FF2B5EF4-FFF2-40B4-BE49-F238E27FC236}">
                <a16:creationId xmlns:a16="http://schemas.microsoft.com/office/drawing/2014/main" id="{684827FA-7E99-4B59-A13D-75E38E0FB0B4}"/>
              </a:ext>
            </a:extLst>
          </p:cNvPr>
          <p:cNvSpPr/>
          <p:nvPr/>
        </p:nvSpPr>
        <p:spPr>
          <a:xfrm>
            <a:off x="1141413" y="1821934"/>
            <a:ext cx="5538696" cy="369332"/>
          </a:xfrm>
          <a:prstGeom prst="rect">
            <a:avLst/>
          </a:prstGeom>
        </p:spPr>
        <p:txBody>
          <a:bodyPr wrap="none">
            <a:spAutoFit/>
          </a:bodyPr>
          <a:lstStyle/>
          <a:p>
            <a:r>
              <a:rPr lang="fr-FR" b="1" dirty="0">
                <a:solidFill>
                  <a:srgbClr val="000000"/>
                </a:solidFill>
                <a:latin typeface="Verdana" panose="020B0604030504040204" pitchFamily="34" charset="0"/>
              </a:rPr>
              <a:t>Eléments de transmission de mouvement</a:t>
            </a:r>
          </a:p>
        </p:txBody>
      </p:sp>
      <p:pic>
        <p:nvPicPr>
          <p:cNvPr id="4" name="Image 3">
            <a:extLst>
              <a:ext uri="{FF2B5EF4-FFF2-40B4-BE49-F238E27FC236}">
                <a16:creationId xmlns:a16="http://schemas.microsoft.com/office/drawing/2014/main" id="{B525CE19-FA9B-46F5-9D8D-0AC3C7A1DC7E}"/>
              </a:ext>
            </a:extLst>
          </p:cNvPr>
          <p:cNvPicPr>
            <a:picLocks noChangeAspect="1"/>
          </p:cNvPicPr>
          <p:nvPr/>
        </p:nvPicPr>
        <p:blipFill>
          <a:blip r:embed="rId3"/>
          <a:stretch>
            <a:fillRect/>
          </a:stretch>
        </p:blipFill>
        <p:spPr>
          <a:xfrm>
            <a:off x="1942057" y="2364185"/>
            <a:ext cx="8156983" cy="3933039"/>
          </a:xfrm>
          <a:prstGeom prst="rect">
            <a:avLst/>
          </a:prstGeom>
        </p:spPr>
      </p:pic>
    </p:spTree>
    <p:extLst>
      <p:ext uri="{BB962C8B-B14F-4D97-AF65-F5344CB8AC3E}">
        <p14:creationId xmlns:p14="http://schemas.microsoft.com/office/powerpoint/2010/main" val="3609055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8773" y="714692"/>
            <a:ext cx="9905998" cy="844522"/>
          </a:xfrm>
        </p:spPr>
        <p:txBody>
          <a:bodyPr>
            <a:normAutofit/>
          </a:bodyPr>
          <a:lstStyle/>
          <a:p>
            <a:pPr lvl="0"/>
            <a:r>
              <a:rPr lang="fr-FR" sz="3600" dirty="0"/>
              <a:t>Vocabulaire technique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13</a:t>
            </a:fld>
            <a:endParaRPr lang="en-US" dirty="0"/>
          </a:p>
        </p:txBody>
      </p:sp>
      <p:sp>
        <p:nvSpPr>
          <p:cNvPr id="6" name="Rectangle 5">
            <a:extLst>
              <a:ext uri="{FF2B5EF4-FFF2-40B4-BE49-F238E27FC236}">
                <a16:creationId xmlns:a16="http://schemas.microsoft.com/office/drawing/2014/main" id="{684827FA-7E99-4B59-A13D-75E38E0FB0B4}"/>
              </a:ext>
            </a:extLst>
          </p:cNvPr>
          <p:cNvSpPr/>
          <p:nvPr/>
        </p:nvSpPr>
        <p:spPr>
          <a:xfrm>
            <a:off x="1141413" y="1821934"/>
            <a:ext cx="2310248" cy="369332"/>
          </a:xfrm>
          <a:prstGeom prst="rect">
            <a:avLst/>
          </a:prstGeom>
        </p:spPr>
        <p:txBody>
          <a:bodyPr wrap="none">
            <a:spAutoFit/>
          </a:bodyPr>
          <a:lstStyle/>
          <a:p>
            <a:r>
              <a:rPr lang="fr-FR" b="1" dirty="0">
                <a:solidFill>
                  <a:srgbClr val="000000"/>
                </a:solidFill>
                <a:latin typeface="Verdana" panose="020B0604030504040204" pitchFamily="34" charset="0"/>
              </a:rPr>
              <a:t>Autres éléments</a:t>
            </a:r>
          </a:p>
        </p:txBody>
      </p:sp>
      <p:pic>
        <p:nvPicPr>
          <p:cNvPr id="3" name="Image 2">
            <a:extLst>
              <a:ext uri="{FF2B5EF4-FFF2-40B4-BE49-F238E27FC236}">
                <a16:creationId xmlns:a16="http://schemas.microsoft.com/office/drawing/2014/main" id="{E747D45F-078C-4B1D-B9AD-05D449668BF7}"/>
              </a:ext>
            </a:extLst>
          </p:cNvPr>
          <p:cNvPicPr>
            <a:picLocks noChangeAspect="1"/>
          </p:cNvPicPr>
          <p:nvPr/>
        </p:nvPicPr>
        <p:blipFill>
          <a:blip r:embed="rId3"/>
          <a:stretch>
            <a:fillRect/>
          </a:stretch>
        </p:blipFill>
        <p:spPr>
          <a:xfrm>
            <a:off x="1854558" y="2641917"/>
            <a:ext cx="8045900" cy="3108643"/>
          </a:xfrm>
          <a:prstGeom prst="rect">
            <a:avLst/>
          </a:prstGeom>
        </p:spPr>
      </p:pic>
    </p:spTree>
    <p:extLst>
      <p:ext uri="{BB962C8B-B14F-4D97-AF65-F5344CB8AC3E}">
        <p14:creationId xmlns:p14="http://schemas.microsoft.com/office/powerpoint/2010/main" val="1035886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r>
              <a:rPr lang="fr-FR" sz="3600" dirty="0"/>
              <a:t>Règles et conventions du dessin industriel</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14</a:t>
            </a:fld>
            <a:endParaRPr lang="en-US" dirty="0"/>
          </a:p>
        </p:txBody>
      </p:sp>
      <p:sp>
        <p:nvSpPr>
          <p:cNvPr id="9" name="Rectangle 8">
            <a:extLst>
              <a:ext uri="{FF2B5EF4-FFF2-40B4-BE49-F238E27FC236}">
                <a16:creationId xmlns:a16="http://schemas.microsoft.com/office/drawing/2014/main" id="{A314072E-332B-407D-8649-A0629534C52B}"/>
              </a:ext>
            </a:extLst>
          </p:cNvPr>
          <p:cNvSpPr/>
          <p:nvPr/>
        </p:nvSpPr>
        <p:spPr>
          <a:xfrm>
            <a:off x="345440" y="1859340"/>
            <a:ext cx="11115040" cy="3785652"/>
          </a:xfrm>
          <a:prstGeom prst="rect">
            <a:avLst/>
          </a:prstGeom>
        </p:spPr>
        <p:txBody>
          <a:bodyPr wrap="square">
            <a:spAutoFit/>
          </a:bodyPr>
          <a:lstStyle/>
          <a:p>
            <a:r>
              <a:rPr lang="fr-FR" sz="2000" dirty="0"/>
              <a:t>Le dessin industriel est un outil technique indispensable pour communiquer sans aucune ambiguïté,</a:t>
            </a:r>
          </a:p>
          <a:p>
            <a:r>
              <a:rPr lang="fr-FR" sz="2000" dirty="0"/>
              <a:t>notamment entre le concepteur (le Bureau d'Etude) et le fabricant (l'atelier). Ce langage se doit d'être rigoureux, précis et universel.</a:t>
            </a:r>
          </a:p>
          <a:p>
            <a:endParaRPr lang="fr-FR" sz="2000" dirty="0"/>
          </a:p>
          <a:p>
            <a:r>
              <a:rPr lang="fr-FR" sz="2000" dirty="0"/>
              <a:t>Des normes très strictes le régissent et n'admettent aucune approximation ou imprécision. C'est en fait le</a:t>
            </a:r>
          </a:p>
          <a:p>
            <a:r>
              <a:rPr lang="fr-FR" sz="2000" dirty="0"/>
              <a:t>véhicule de la pensée technique. Il permet :</a:t>
            </a:r>
          </a:p>
          <a:p>
            <a:endParaRPr lang="fr-FR" sz="2000" dirty="0"/>
          </a:p>
          <a:p>
            <a:pPr marL="342900" indent="-342900">
              <a:buFont typeface="Wingdings" panose="05000000000000000000" pitchFamily="2" charset="2"/>
              <a:buChar char="Ø"/>
            </a:pPr>
            <a:r>
              <a:rPr lang="fr-FR" sz="2000" dirty="0"/>
              <a:t>de définir de façon complète une pièce en vue de sa fabrication: formes, dimensions, matériau. . .  C'est </a:t>
            </a:r>
            <a:r>
              <a:rPr lang="fr-FR" sz="2000" b="1" dirty="0"/>
              <a:t>le dessin de définition</a:t>
            </a:r>
            <a:r>
              <a:rPr lang="fr-FR" sz="2000" dirty="0"/>
              <a:t>.</a:t>
            </a:r>
          </a:p>
          <a:p>
            <a:pPr marL="342900" indent="-342900">
              <a:buFont typeface="Wingdings" panose="05000000000000000000" pitchFamily="2" charset="2"/>
              <a:buChar char="Ø"/>
            </a:pPr>
            <a:endParaRPr lang="fr-FR" sz="2000" dirty="0"/>
          </a:p>
          <a:p>
            <a:pPr marL="342900" indent="-342900">
              <a:buFont typeface="Wingdings" panose="05000000000000000000" pitchFamily="2" charset="2"/>
              <a:buChar char="Ø"/>
            </a:pPr>
            <a:r>
              <a:rPr lang="fr-FR" sz="2000" dirty="0"/>
              <a:t>d'agencer les pièces au sein du mécanisme permettant d'aborder les aspects du fonctionnement, du montage. . . C' est </a:t>
            </a:r>
            <a:r>
              <a:rPr lang="fr-FR" sz="2000" b="1" dirty="0"/>
              <a:t>le dessin d’ensemble</a:t>
            </a:r>
            <a:r>
              <a:rPr lang="fr-FR" sz="2000" dirty="0"/>
              <a:t>.</a:t>
            </a:r>
          </a:p>
        </p:txBody>
      </p:sp>
    </p:spTree>
    <p:extLst>
      <p:ext uri="{BB962C8B-B14F-4D97-AF65-F5344CB8AC3E}">
        <p14:creationId xmlns:p14="http://schemas.microsoft.com/office/powerpoint/2010/main" val="3783750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r>
              <a:rPr lang="fr-FR" sz="3600" dirty="0"/>
              <a:t>Règles et conventions du dessin industriel</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15</a:t>
            </a:fld>
            <a:endParaRPr lang="en-US" dirty="0"/>
          </a:p>
        </p:txBody>
      </p:sp>
      <p:pic>
        <p:nvPicPr>
          <p:cNvPr id="11" name="Image 10">
            <a:extLst>
              <a:ext uri="{FF2B5EF4-FFF2-40B4-BE49-F238E27FC236}">
                <a16:creationId xmlns:a16="http://schemas.microsoft.com/office/drawing/2014/main" id="{9E4ABE95-A2ED-4709-981B-6C57888AA2FF}"/>
              </a:ext>
            </a:extLst>
          </p:cNvPr>
          <p:cNvPicPr>
            <a:picLocks noChangeAspect="1"/>
          </p:cNvPicPr>
          <p:nvPr/>
        </p:nvPicPr>
        <p:blipFill>
          <a:blip r:embed="rId3"/>
          <a:stretch>
            <a:fillRect/>
          </a:stretch>
        </p:blipFill>
        <p:spPr>
          <a:xfrm>
            <a:off x="3246033" y="1838960"/>
            <a:ext cx="5696757" cy="4400522"/>
          </a:xfrm>
          <a:prstGeom prst="rect">
            <a:avLst/>
          </a:prstGeom>
        </p:spPr>
      </p:pic>
      <p:sp>
        <p:nvSpPr>
          <p:cNvPr id="3" name="Rectangle 2">
            <a:extLst>
              <a:ext uri="{FF2B5EF4-FFF2-40B4-BE49-F238E27FC236}">
                <a16:creationId xmlns:a16="http://schemas.microsoft.com/office/drawing/2014/main" id="{05FBC6B7-2B51-410E-9940-B92CF6F537E5}"/>
              </a:ext>
            </a:extLst>
          </p:cNvPr>
          <p:cNvSpPr/>
          <p:nvPr/>
        </p:nvSpPr>
        <p:spPr>
          <a:xfrm>
            <a:off x="1047145" y="1912641"/>
            <a:ext cx="2301977" cy="400110"/>
          </a:xfrm>
          <a:prstGeom prst="rect">
            <a:avLst/>
          </a:prstGeom>
        </p:spPr>
        <p:txBody>
          <a:bodyPr wrap="none">
            <a:spAutoFit/>
          </a:bodyPr>
          <a:lstStyle/>
          <a:p>
            <a:r>
              <a:rPr lang="fr-FR" sz="2000" b="1" dirty="0"/>
              <a:t>Dessin de définition</a:t>
            </a:r>
          </a:p>
        </p:txBody>
      </p:sp>
    </p:spTree>
    <p:extLst>
      <p:ext uri="{BB962C8B-B14F-4D97-AF65-F5344CB8AC3E}">
        <p14:creationId xmlns:p14="http://schemas.microsoft.com/office/powerpoint/2010/main" val="3285883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3816667" cy="844522"/>
          </a:xfrm>
        </p:spPr>
        <p:txBody>
          <a:bodyPr>
            <a:normAutofit fontScale="90000"/>
          </a:bodyPr>
          <a:lstStyle/>
          <a:p>
            <a:r>
              <a:rPr lang="fr-FR" sz="3600" dirty="0"/>
              <a:t>Règles et conventions du dessin industriel</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16</a:t>
            </a:fld>
            <a:endParaRPr lang="en-US" dirty="0"/>
          </a:p>
        </p:txBody>
      </p:sp>
      <p:sp>
        <p:nvSpPr>
          <p:cNvPr id="3" name="Rectangle 2">
            <a:extLst>
              <a:ext uri="{FF2B5EF4-FFF2-40B4-BE49-F238E27FC236}">
                <a16:creationId xmlns:a16="http://schemas.microsoft.com/office/drawing/2014/main" id="{05FBC6B7-2B51-410E-9940-B92CF6F537E5}"/>
              </a:ext>
            </a:extLst>
          </p:cNvPr>
          <p:cNvSpPr/>
          <p:nvPr/>
        </p:nvSpPr>
        <p:spPr>
          <a:xfrm>
            <a:off x="1141413" y="1867706"/>
            <a:ext cx="2164952" cy="400110"/>
          </a:xfrm>
          <a:prstGeom prst="rect">
            <a:avLst/>
          </a:prstGeom>
        </p:spPr>
        <p:txBody>
          <a:bodyPr wrap="none">
            <a:spAutoFit/>
          </a:bodyPr>
          <a:lstStyle/>
          <a:p>
            <a:r>
              <a:rPr lang="fr-FR" sz="2000" b="1" dirty="0"/>
              <a:t>Dessin d’ensemble</a:t>
            </a:r>
          </a:p>
        </p:txBody>
      </p:sp>
      <p:grpSp>
        <p:nvGrpSpPr>
          <p:cNvPr id="8" name="Groupe 7">
            <a:extLst>
              <a:ext uri="{FF2B5EF4-FFF2-40B4-BE49-F238E27FC236}">
                <a16:creationId xmlns:a16="http://schemas.microsoft.com/office/drawing/2014/main" id="{0FF63F42-C20C-457B-B0D7-8E53D532ADB4}"/>
              </a:ext>
            </a:extLst>
          </p:cNvPr>
          <p:cNvGrpSpPr/>
          <p:nvPr/>
        </p:nvGrpSpPr>
        <p:grpSpPr>
          <a:xfrm>
            <a:off x="5660215" y="-33090"/>
            <a:ext cx="4896255" cy="6858000"/>
            <a:chOff x="5660215" y="-33090"/>
            <a:chExt cx="4896255" cy="6858000"/>
          </a:xfrm>
        </p:grpSpPr>
        <p:pic>
          <p:nvPicPr>
            <p:cNvPr id="4" name="Image 3">
              <a:extLst>
                <a:ext uri="{FF2B5EF4-FFF2-40B4-BE49-F238E27FC236}">
                  <a16:creationId xmlns:a16="http://schemas.microsoft.com/office/drawing/2014/main" id="{7D04690A-0E25-4026-A880-4047A1C0F8AA}"/>
                </a:ext>
              </a:extLst>
            </p:cNvPr>
            <p:cNvPicPr>
              <a:picLocks noChangeAspect="1"/>
            </p:cNvPicPr>
            <p:nvPr/>
          </p:nvPicPr>
          <p:blipFill>
            <a:blip r:embed="rId3"/>
            <a:stretch>
              <a:fillRect/>
            </a:stretch>
          </p:blipFill>
          <p:spPr>
            <a:xfrm>
              <a:off x="5660215" y="-33090"/>
              <a:ext cx="4896255" cy="6858000"/>
            </a:xfrm>
            <a:prstGeom prst="rect">
              <a:avLst/>
            </a:prstGeom>
          </p:spPr>
        </p:pic>
        <p:cxnSp>
          <p:nvCxnSpPr>
            <p:cNvPr id="7" name="Connecteur droit 6">
              <a:extLst>
                <a:ext uri="{FF2B5EF4-FFF2-40B4-BE49-F238E27FC236}">
                  <a16:creationId xmlns:a16="http://schemas.microsoft.com/office/drawing/2014/main" id="{31C5B0B4-7958-4894-AE89-30F232C02B3F}"/>
                </a:ext>
              </a:extLst>
            </p:cNvPr>
            <p:cNvCxnSpPr/>
            <p:nvPr/>
          </p:nvCxnSpPr>
          <p:spPr>
            <a:xfrm flipV="1">
              <a:off x="7251700" y="1752600"/>
              <a:ext cx="247650" cy="11176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11" name="Image 10">
            <a:extLst>
              <a:ext uri="{FF2B5EF4-FFF2-40B4-BE49-F238E27FC236}">
                <a16:creationId xmlns:a16="http://schemas.microsoft.com/office/drawing/2014/main" id="{7DE1EA63-93EC-4F10-B1B1-B83472C2259C}"/>
              </a:ext>
            </a:extLst>
          </p:cNvPr>
          <p:cNvPicPr>
            <a:picLocks noChangeAspect="1"/>
          </p:cNvPicPr>
          <p:nvPr/>
        </p:nvPicPr>
        <p:blipFill>
          <a:blip r:embed="rId4"/>
          <a:stretch>
            <a:fillRect/>
          </a:stretch>
        </p:blipFill>
        <p:spPr>
          <a:xfrm>
            <a:off x="62999" y="2756398"/>
            <a:ext cx="5413241" cy="3483084"/>
          </a:xfrm>
          <a:prstGeom prst="rect">
            <a:avLst/>
          </a:prstGeom>
        </p:spPr>
      </p:pic>
      <p:sp>
        <p:nvSpPr>
          <p:cNvPr id="12" name="Rectangle 11">
            <a:extLst>
              <a:ext uri="{FF2B5EF4-FFF2-40B4-BE49-F238E27FC236}">
                <a16:creationId xmlns:a16="http://schemas.microsoft.com/office/drawing/2014/main" id="{8D25BE97-8D34-4374-B551-736C163929CB}"/>
              </a:ext>
            </a:extLst>
          </p:cNvPr>
          <p:cNvSpPr/>
          <p:nvPr/>
        </p:nvSpPr>
        <p:spPr>
          <a:xfrm>
            <a:off x="62999" y="6403905"/>
            <a:ext cx="4582160" cy="276999"/>
          </a:xfrm>
          <a:prstGeom prst="rect">
            <a:avLst/>
          </a:prstGeom>
        </p:spPr>
        <p:txBody>
          <a:bodyPr wrap="square">
            <a:spAutoFit/>
          </a:bodyPr>
          <a:lstStyle/>
          <a:p>
            <a:r>
              <a:rPr lang="fr-FR" sz="600" dirty="0">
                <a:hlinkClick r:id="rId5"/>
              </a:rPr>
              <a:t>http://mai.manosque.free.fr/Pages/Rendu/Tournage/Tournage/le_tournage/1le_tournage_presentation/le-tournage-presentation.html</a:t>
            </a:r>
            <a:endParaRPr lang="fr-FR" sz="600" dirty="0"/>
          </a:p>
          <a:p>
            <a:endParaRPr lang="fr-FR" sz="600" dirty="0"/>
          </a:p>
        </p:txBody>
      </p:sp>
    </p:spTree>
    <p:extLst>
      <p:ext uri="{BB962C8B-B14F-4D97-AF65-F5344CB8AC3E}">
        <p14:creationId xmlns:p14="http://schemas.microsoft.com/office/powerpoint/2010/main" val="2314568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Les perspectives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17</a:t>
            </a:fld>
            <a:endParaRPr lang="en-US" dirty="0"/>
          </a:p>
        </p:txBody>
      </p:sp>
      <p:sp>
        <p:nvSpPr>
          <p:cNvPr id="4" name="Rectangle 3">
            <a:extLst>
              <a:ext uri="{FF2B5EF4-FFF2-40B4-BE49-F238E27FC236}">
                <a16:creationId xmlns:a16="http://schemas.microsoft.com/office/drawing/2014/main" id="{0D1D4B06-86B1-4D63-9262-E8B6FBE63F53}"/>
              </a:ext>
            </a:extLst>
          </p:cNvPr>
          <p:cNvSpPr/>
          <p:nvPr/>
        </p:nvSpPr>
        <p:spPr>
          <a:xfrm>
            <a:off x="1141413" y="1870055"/>
            <a:ext cx="9640556" cy="707886"/>
          </a:xfrm>
          <a:prstGeom prst="rect">
            <a:avLst/>
          </a:prstGeom>
        </p:spPr>
        <p:txBody>
          <a:bodyPr wrap="square">
            <a:spAutoFit/>
          </a:bodyPr>
          <a:lstStyle/>
          <a:p>
            <a:r>
              <a:rPr lang="fr-FR" sz="2000" dirty="0"/>
              <a:t>Il existe de nombreux types de représentation en perspective, les plus utilises sont la perspective cavalière et isométrique.</a:t>
            </a:r>
          </a:p>
        </p:txBody>
      </p:sp>
      <p:pic>
        <p:nvPicPr>
          <p:cNvPr id="7" name="Image 6">
            <a:extLst>
              <a:ext uri="{FF2B5EF4-FFF2-40B4-BE49-F238E27FC236}">
                <a16:creationId xmlns:a16="http://schemas.microsoft.com/office/drawing/2014/main" id="{CA202B35-33C5-47A2-B234-DA6835CB7E09}"/>
              </a:ext>
            </a:extLst>
          </p:cNvPr>
          <p:cNvPicPr>
            <a:picLocks noChangeAspect="1"/>
          </p:cNvPicPr>
          <p:nvPr/>
        </p:nvPicPr>
        <p:blipFill>
          <a:blip r:embed="rId3"/>
          <a:stretch>
            <a:fillRect/>
          </a:stretch>
        </p:blipFill>
        <p:spPr>
          <a:xfrm>
            <a:off x="3710622" y="2619956"/>
            <a:ext cx="4502137" cy="3531343"/>
          </a:xfrm>
          <a:prstGeom prst="rect">
            <a:avLst/>
          </a:prstGeom>
        </p:spPr>
      </p:pic>
    </p:spTree>
    <p:extLst>
      <p:ext uri="{BB962C8B-B14F-4D97-AF65-F5344CB8AC3E}">
        <p14:creationId xmlns:p14="http://schemas.microsoft.com/office/powerpoint/2010/main" val="1481249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Les perspectives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18</a:t>
            </a:fld>
            <a:endParaRPr lang="en-US" dirty="0"/>
          </a:p>
        </p:txBody>
      </p:sp>
      <p:pic>
        <p:nvPicPr>
          <p:cNvPr id="6" name="Image 5">
            <a:extLst>
              <a:ext uri="{FF2B5EF4-FFF2-40B4-BE49-F238E27FC236}">
                <a16:creationId xmlns:a16="http://schemas.microsoft.com/office/drawing/2014/main" id="{F1B8DD33-D937-4D2E-B938-B2E331743B62}"/>
              </a:ext>
            </a:extLst>
          </p:cNvPr>
          <p:cNvPicPr>
            <a:picLocks noChangeAspect="1"/>
          </p:cNvPicPr>
          <p:nvPr/>
        </p:nvPicPr>
        <p:blipFill>
          <a:blip r:embed="rId3"/>
          <a:stretch>
            <a:fillRect/>
          </a:stretch>
        </p:blipFill>
        <p:spPr>
          <a:xfrm>
            <a:off x="586285" y="3402711"/>
            <a:ext cx="5706123" cy="2342730"/>
          </a:xfrm>
          <a:prstGeom prst="rect">
            <a:avLst/>
          </a:prstGeom>
        </p:spPr>
      </p:pic>
      <p:sp>
        <p:nvSpPr>
          <p:cNvPr id="7" name="Rectangle 6">
            <a:extLst>
              <a:ext uri="{FF2B5EF4-FFF2-40B4-BE49-F238E27FC236}">
                <a16:creationId xmlns:a16="http://schemas.microsoft.com/office/drawing/2014/main" id="{FFA6D6B1-2EF6-47C5-8F9F-09DAFF040B8F}"/>
              </a:ext>
            </a:extLst>
          </p:cNvPr>
          <p:cNvSpPr/>
          <p:nvPr/>
        </p:nvSpPr>
        <p:spPr>
          <a:xfrm>
            <a:off x="980660" y="1771495"/>
            <a:ext cx="10795221" cy="1631216"/>
          </a:xfrm>
          <a:prstGeom prst="rect">
            <a:avLst/>
          </a:prstGeom>
        </p:spPr>
        <p:txBody>
          <a:bodyPr wrap="square">
            <a:spAutoFit/>
          </a:bodyPr>
          <a:lstStyle/>
          <a:p>
            <a:r>
              <a:rPr lang="fr-FR" sz="2000" b="1" dirty="0"/>
              <a:t>Perspective cavalière</a:t>
            </a:r>
            <a:r>
              <a:rPr lang="fr-FR" sz="2000" dirty="0"/>
              <a:t>: elle est facile à dessiner car la face avant de l’objet correspond exactement à la vue géométrale associée. Il suffit ensuite de se fixer une direction de fuyantes (angle d'inclinaison a ) ainsi qu'un coefficient réducteur k (apport des longueurs le long des fuyantes). le résultat obtenu donne une représentation assez correcte de la pièce.</a:t>
            </a:r>
          </a:p>
          <a:p>
            <a:r>
              <a:rPr lang="fr-FR" sz="2000" dirty="0"/>
              <a:t>A noter que l'angle oc et le coefficient k sont arbitraires, en général: a = 45° et 0, 5 &lt; k &lt; 1</a:t>
            </a:r>
          </a:p>
        </p:txBody>
      </p:sp>
      <p:pic>
        <p:nvPicPr>
          <p:cNvPr id="8" name="Image 7">
            <a:extLst>
              <a:ext uri="{FF2B5EF4-FFF2-40B4-BE49-F238E27FC236}">
                <a16:creationId xmlns:a16="http://schemas.microsoft.com/office/drawing/2014/main" id="{30CF2460-7D04-4309-BDA3-8D68E79E03E8}"/>
              </a:ext>
            </a:extLst>
          </p:cNvPr>
          <p:cNvPicPr>
            <a:picLocks noChangeAspect="1"/>
          </p:cNvPicPr>
          <p:nvPr/>
        </p:nvPicPr>
        <p:blipFill>
          <a:blip r:embed="rId4"/>
          <a:stretch>
            <a:fillRect/>
          </a:stretch>
        </p:blipFill>
        <p:spPr>
          <a:xfrm>
            <a:off x="7052061" y="3529121"/>
            <a:ext cx="2949639" cy="2089910"/>
          </a:xfrm>
          <a:prstGeom prst="rect">
            <a:avLst/>
          </a:prstGeom>
        </p:spPr>
      </p:pic>
    </p:spTree>
    <p:extLst>
      <p:ext uri="{BB962C8B-B14F-4D97-AF65-F5344CB8AC3E}">
        <p14:creationId xmlns:p14="http://schemas.microsoft.com/office/powerpoint/2010/main" val="4000899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Les perspectives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19</a:t>
            </a:fld>
            <a:endParaRPr lang="en-US" dirty="0"/>
          </a:p>
        </p:txBody>
      </p:sp>
      <p:pic>
        <p:nvPicPr>
          <p:cNvPr id="6" name="Image 5">
            <a:extLst>
              <a:ext uri="{FF2B5EF4-FFF2-40B4-BE49-F238E27FC236}">
                <a16:creationId xmlns:a16="http://schemas.microsoft.com/office/drawing/2014/main" id="{D64A3DF1-4A6E-4C6B-B3F2-B6014E5A61EB}"/>
              </a:ext>
            </a:extLst>
          </p:cNvPr>
          <p:cNvPicPr>
            <a:picLocks noChangeAspect="1"/>
          </p:cNvPicPr>
          <p:nvPr/>
        </p:nvPicPr>
        <p:blipFill>
          <a:blip r:embed="rId3"/>
          <a:stretch>
            <a:fillRect/>
          </a:stretch>
        </p:blipFill>
        <p:spPr>
          <a:xfrm>
            <a:off x="3352055" y="3436977"/>
            <a:ext cx="5484714" cy="250267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E699965-01D1-49B6-86C4-128CE6150032}"/>
                  </a:ext>
                </a:extLst>
              </p:cNvPr>
              <p:cNvSpPr/>
              <p:nvPr/>
            </p:nvSpPr>
            <p:spPr>
              <a:xfrm>
                <a:off x="1141412" y="1789808"/>
                <a:ext cx="10356174" cy="1631216"/>
              </a:xfrm>
              <a:prstGeom prst="rect">
                <a:avLst/>
              </a:prstGeom>
            </p:spPr>
            <p:txBody>
              <a:bodyPr wrap="square">
                <a:spAutoFit/>
              </a:bodyPr>
              <a:lstStyle/>
              <a:p>
                <a:r>
                  <a:rPr lang="fr-FR" sz="2000" b="1" dirty="0"/>
                  <a:t>Perspective isométrique</a:t>
                </a:r>
                <a:r>
                  <a:rPr lang="fr-FR" sz="2000" dirty="0"/>
                  <a:t>: c'est une projection de la pièce correspondant à ce que l'on peut voir.</a:t>
                </a:r>
              </a:p>
              <a:p>
                <a:r>
                  <a:rPr lang="fr-FR" sz="2000" dirty="0"/>
                  <a:t>- Elle est d'ailleurs visible en CAO.</a:t>
                </a:r>
              </a:p>
              <a:p>
                <a:r>
                  <a:rPr lang="fr-FR" sz="2000" dirty="0"/>
                  <a:t>Le tracé s'obtient en utilisant trois directions de fuyantes espacées de 120° l'une de l'autre. Un calcul trigonométrique permet de définir la valeur du coefficient réducteur commun à appliquer sur ces trois directions : </a:t>
                </a:r>
                <a14:m>
                  <m:oMath xmlns:m="http://schemas.openxmlformats.org/officeDocument/2006/math">
                    <m:rad>
                      <m:radPr>
                        <m:degHide m:val="on"/>
                        <m:ctrlPr>
                          <a:rPr lang="fr-FR" i="1">
                            <a:latin typeface="Cambria Math" panose="02040503050406030204" pitchFamily="18" charset="0"/>
                          </a:rPr>
                        </m:ctrlPr>
                      </m:radPr>
                      <m:deg/>
                      <m:e>
                        <m:r>
                          <a:rPr lang="fr-FR" i="1">
                            <a:latin typeface="Cambria Math" panose="02040503050406030204" pitchFamily="18" charset="0"/>
                          </a:rPr>
                          <m:t>3</m:t>
                        </m:r>
                      </m:e>
                    </m:rad>
                    <m:r>
                      <a:rPr lang="fr-FR" i="1">
                        <a:latin typeface="Cambria Math" panose="02040503050406030204" pitchFamily="18" charset="0"/>
                      </a:rPr>
                      <m:t>≅0,82</m:t>
                    </m:r>
                  </m:oMath>
                </a14:m>
                <a:endParaRPr lang="fr-FR" sz="2000" dirty="0"/>
              </a:p>
            </p:txBody>
          </p:sp>
        </mc:Choice>
        <mc:Fallback xmlns="">
          <p:sp>
            <p:nvSpPr>
              <p:cNvPr id="8" name="Rectangle 7">
                <a:extLst>
                  <a:ext uri="{FF2B5EF4-FFF2-40B4-BE49-F238E27FC236}">
                    <a16:creationId xmlns:a16="http://schemas.microsoft.com/office/drawing/2014/main" id="{AE699965-01D1-49B6-86C4-128CE6150032}"/>
                  </a:ext>
                </a:extLst>
              </p:cNvPr>
              <p:cNvSpPr>
                <a:spLocks noRot="1" noChangeAspect="1" noMove="1" noResize="1" noEditPoints="1" noAdjustHandles="1" noChangeArrowheads="1" noChangeShapeType="1" noTextEdit="1"/>
              </p:cNvSpPr>
              <p:nvPr/>
            </p:nvSpPr>
            <p:spPr>
              <a:xfrm>
                <a:off x="1141412" y="1789808"/>
                <a:ext cx="10356174" cy="1631216"/>
              </a:xfrm>
              <a:prstGeom prst="rect">
                <a:avLst/>
              </a:prstGeom>
              <a:blipFill>
                <a:blip r:embed="rId4"/>
                <a:stretch>
                  <a:fillRect l="-589" t="-2247" b="-5993"/>
                </a:stretch>
              </a:blipFill>
            </p:spPr>
            <p:txBody>
              <a:bodyPr/>
              <a:lstStyle/>
              <a:p>
                <a:r>
                  <a:rPr lang="fr-FR">
                    <a:noFill/>
                  </a:rPr>
                  <a:t> </a:t>
                </a:r>
              </a:p>
            </p:txBody>
          </p:sp>
        </mc:Fallback>
      </mc:AlternateContent>
    </p:spTree>
    <p:extLst>
      <p:ext uri="{BB962C8B-B14F-4D97-AF65-F5344CB8AC3E}">
        <p14:creationId xmlns:p14="http://schemas.microsoft.com/office/powerpoint/2010/main" val="2076629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lstStyle/>
          <a:p>
            <a:r>
              <a:rPr lang="fr-FR" dirty="0"/>
              <a:t>Plan</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2</a:t>
            </a:fld>
            <a:endParaRPr lang="en-US" dirty="0"/>
          </a:p>
        </p:txBody>
      </p:sp>
      <p:graphicFrame>
        <p:nvGraphicFramePr>
          <p:cNvPr id="6" name="Diagramme 5"/>
          <p:cNvGraphicFramePr/>
          <p:nvPr>
            <p:extLst>
              <p:ext uri="{D42A27DB-BD31-4B8C-83A1-F6EECF244321}">
                <p14:modId xmlns:p14="http://schemas.microsoft.com/office/powerpoint/2010/main" val="2756151380"/>
              </p:ext>
            </p:extLst>
          </p:nvPr>
        </p:nvGraphicFramePr>
        <p:xfrm>
          <a:off x="-650240" y="1858318"/>
          <a:ext cx="8864137" cy="4166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 3">
            <a:extLst>
              <a:ext uri="{FF2B5EF4-FFF2-40B4-BE49-F238E27FC236}">
                <a16:creationId xmlns:a16="http://schemas.microsoft.com/office/drawing/2014/main" id="{528CF214-E36A-4626-AC06-71093ED67E64}"/>
              </a:ext>
            </a:extLst>
          </p:cNvPr>
          <p:cNvPicPr>
            <a:picLocks noChangeAspect="1"/>
          </p:cNvPicPr>
          <p:nvPr/>
        </p:nvPicPr>
        <p:blipFill rotWithShape="1">
          <a:blip r:embed="rId7"/>
          <a:srcRect t="13513" b="15491"/>
          <a:stretch/>
        </p:blipFill>
        <p:spPr>
          <a:xfrm>
            <a:off x="7323078" y="2143760"/>
            <a:ext cx="4736842" cy="3362960"/>
          </a:xfrm>
          <a:prstGeom prst="rect">
            <a:avLst/>
          </a:prstGeom>
        </p:spPr>
      </p:pic>
    </p:spTree>
    <p:extLst>
      <p:ext uri="{BB962C8B-B14F-4D97-AF65-F5344CB8AC3E}">
        <p14:creationId xmlns:p14="http://schemas.microsoft.com/office/powerpoint/2010/main" val="3238893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Les Projections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20</a:t>
            </a:fld>
            <a:endParaRPr lang="en-US" dirty="0"/>
          </a:p>
        </p:txBody>
      </p:sp>
      <p:sp>
        <p:nvSpPr>
          <p:cNvPr id="3" name="Rectangle 2">
            <a:extLst>
              <a:ext uri="{FF2B5EF4-FFF2-40B4-BE49-F238E27FC236}">
                <a16:creationId xmlns:a16="http://schemas.microsoft.com/office/drawing/2014/main" id="{5E4CED4A-2E56-4411-9242-BEE634563A09}"/>
              </a:ext>
            </a:extLst>
          </p:cNvPr>
          <p:cNvSpPr/>
          <p:nvPr/>
        </p:nvSpPr>
        <p:spPr>
          <a:xfrm>
            <a:off x="548640" y="1859340"/>
            <a:ext cx="11186160" cy="923330"/>
          </a:xfrm>
          <a:prstGeom prst="rect">
            <a:avLst/>
          </a:prstGeom>
        </p:spPr>
        <p:txBody>
          <a:bodyPr wrap="square">
            <a:spAutoFit/>
          </a:bodyPr>
          <a:lstStyle/>
          <a:p>
            <a:r>
              <a:rPr lang="fr-FR" dirty="0">
                <a:solidFill>
                  <a:srgbClr val="000000"/>
                </a:solidFill>
                <a:latin typeface="Arial" panose="020B0604020202020204" pitchFamily="34" charset="0"/>
              </a:rPr>
              <a:t>Les représentations normalisées en dessin technique sont des projections orthogonales. Les positions relatives des projections et leurs directions sont normalisées dans un cube de projection. </a:t>
            </a:r>
          </a:p>
          <a:p>
            <a:endParaRPr lang="fr-FR" b="1" dirty="0">
              <a:solidFill>
                <a:srgbClr val="000000"/>
              </a:solidFill>
              <a:latin typeface="Arial" panose="020B0604020202020204" pitchFamily="34" charset="0"/>
            </a:endParaRPr>
          </a:p>
        </p:txBody>
      </p:sp>
      <p:pic>
        <p:nvPicPr>
          <p:cNvPr id="4" name="Image 3">
            <a:extLst>
              <a:ext uri="{FF2B5EF4-FFF2-40B4-BE49-F238E27FC236}">
                <a16:creationId xmlns:a16="http://schemas.microsoft.com/office/drawing/2014/main" id="{09278589-3F2F-42CA-934E-770518465D3A}"/>
              </a:ext>
            </a:extLst>
          </p:cNvPr>
          <p:cNvPicPr>
            <a:picLocks noChangeAspect="1"/>
          </p:cNvPicPr>
          <p:nvPr/>
        </p:nvPicPr>
        <p:blipFill>
          <a:blip r:embed="rId3"/>
          <a:stretch>
            <a:fillRect/>
          </a:stretch>
        </p:blipFill>
        <p:spPr>
          <a:xfrm>
            <a:off x="7450571" y="2782670"/>
            <a:ext cx="3915177" cy="3210128"/>
          </a:xfrm>
          <a:prstGeom prst="rect">
            <a:avLst/>
          </a:prstGeom>
        </p:spPr>
      </p:pic>
      <p:sp>
        <p:nvSpPr>
          <p:cNvPr id="7" name="Rectangle 6">
            <a:extLst>
              <a:ext uri="{FF2B5EF4-FFF2-40B4-BE49-F238E27FC236}">
                <a16:creationId xmlns:a16="http://schemas.microsoft.com/office/drawing/2014/main" id="{54F1E72C-37CD-4768-A45C-853E23707A86}"/>
              </a:ext>
            </a:extLst>
          </p:cNvPr>
          <p:cNvSpPr/>
          <p:nvPr/>
        </p:nvSpPr>
        <p:spPr>
          <a:xfrm>
            <a:off x="731520" y="3325905"/>
            <a:ext cx="6096000" cy="2677656"/>
          </a:xfrm>
          <a:prstGeom prst="rect">
            <a:avLst/>
          </a:prstGeom>
        </p:spPr>
        <p:txBody>
          <a:bodyPr>
            <a:spAutoFit/>
          </a:bodyPr>
          <a:lstStyle/>
          <a:p>
            <a:r>
              <a:rPr lang="fr-FR" sz="2400" b="1" dirty="0">
                <a:solidFill>
                  <a:srgbClr val="000000"/>
                </a:solidFill>
                <a:latin typeface="Arial" panose="020B0604020202020204" pitchFamily="34" charset="0"/>
              </a:rPr>
              <a:t>Principes de projection </a:t>
            </a:r>
            <a:endParaRPr lang="fr-FR" sz="2400" dirty="0">
              <a:solidFill>
                <a:srgbClr val="000000"/>
              </a:solidFill>
              <a:latin typeface="Arial" panose="020B0604020202020204" pitchFamily="34" charset="0"/>
            </a:endParaRPr>
          </a:p>
          <a:p>
            <a:pPr marL="285750" indent="-285750">
              <a:buFont typeface="Wingdings" panose="05000000000000000000" pitchFamily="2" charset="2"/>
              <a:buChar char="Ø"/>
            </a:pPr>
            <a:r>
              <a:rPr lang="fr-FR" dirty="0">
                <a:solidFill>
                  <a:srgbClr val="000000"/>
                </a:solidFill>
                <a:latin typeface="Arial" panose="020B0604020202020204" pitchFamily="34" charset="0"/>
              </a:rPr>
              <a:t>On choisit un trièdre orthogonal de projection. </a:t>
            </a:r>
          </a:p>
          <a:p>
            <a:pPr marL="285750" indent="-285750">
              <a:buFont typeface="Wingdings" panose="05000000000000000000" pitchFamily="2" charset="2"/>
              <a:buChar char="Ø"/>
            </a:pPr>
            <a:r>
              <a:rPr lang="fr-FR" dirty="0">
                <a:solidFill>
                  <a:srgbClr val="000000"/>
                </a:solidFill>
                <a:latin typeface="Arial" panose="020B0604020202020204" pitchFamily="34" charset="0"/>
              </a:rPr>
              <a:t>On place l'objet au "centre" du trièdre de sorte que des directions privilégiées de l'objet soient parallèles aux faces du trièdre (ici, côté du marteau, faces latérales et inférieure supérieure).</a:t>
            </a:r>
          </a:p>
          <a:p>
            <a:pPr marL="285750" indent="-285750">
              <a:buFont typeface="Wingdings" panose="05000000000000000000" pitchFamily="2" charset="2"/>
              <a:buChar char="Ø"/>
            </a:pPr>
            <a:r>
              <a:rPr lang="fr-FR" dirty="0">
                <a:solidFill>
                  <a:srgbClr val="000000"/>
                </a:solidFill>
                <a:latin typeface="Arial" panose="020B0604020202020204" pitchFamily="34" charset="0"/>
              </a:rPr>
              <a:t>On représente sur les faces du trièdre les projections de l'objet suivant des directions orthogonales à chacun des plans.	</a:t>
            </a:r>
          </a:p>
        </p:txBody>
      </p:sp>
    </p:spTree>
    <p:extLst>
      <p:ext uri="{BB962C8B-B14F-4D97-AF65-F5344CB8AC3E}">
        <p14:creationId xmlns:p14="http://schemas.microsoft.com/office/powerpoint/2010/main" val="3368640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Les Projections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21</a:t>
            </a:fld>
            <a:endParaRPr lang="en-US" dirty="0"/>
          </a:p>
        </p:txBody>
      </p:sp>
      <p:pic>
        <p:nvPicPr>
          <p:cNvPr id="6" name="Image 5">
            <a:extLst>
              <a:ext uri="{FF2B5EF4-FFF2-40B4-BE49-F238E27FC236}">
                <a16:creationId xmlns:a16="http://schemas.microsoft.com/office/drawing/2014/main" id="{4B918C56-F65F-4C89-9F0E-A708B6AC6D59}"/>
              </a:ext>
            </a:extLst>
          </p:cNvPr>
          <p:cNvPicPr>
            <a:picLocks noChangeAspect="1"/>
          </p:cNvPicPr>
          <p:nvPr/>
        </p:nvPicPr>
        <p:blipFill>
          <a:blip r:embed="rId3"/>
          <a:stretch>
            <a:fillRect/>
          </a:stretch>
        </p:blipFill>
        <p:spPr>
          <a:xfrm>
            <a:off x="8801100" y="1330503"/>
            <a:ext cx="3390900" cy="2809875"/>
          </a:xfrm>
          <a:prstGeom prst="rect">
            <a:avLst/>
          </a:prstGeom>
        </p:spPr>
      </p:pic>
      <p:sp>
        <p:nvSpPr>
          <p:cNvPr id="8" name="Rectangle 7">
            <a:extLst>
              <a:ext uri="{FF2B5EF4-FFF2-40B4-BE49-F238E27FC236}">
                <a16:creationId xmlns:a16="http://schemas.microsoft.com/office/drawing/2014/main" id="{37D9D003-4A4F-43C3-B36B-882C7FECE8A7}"/>
              </a:ext>
            </a:extLst>
          </p:cNvPr>
          <p:cNvSpPr/>
          <p:nvPr/>
        </p:nvSpPr>
        <p:spPr>
          <a:xfrm>
            <a:off x="753110" y="1565889"/>
            <a:ext cx="8047990" cy="1785104"/>
          </a:xfrm>
          <a:prstGeom prst="rect">
            <a:avLst/>
          </a:prstGeom>
        </p:spPr>
        <p:txBody>
          <a:bodyPr wrap="square">
            <a:spAutoFit/>
          </a:bodyPr>
          <a:lstStyle/>
          <a:p>
            <a:pPr marL="342900" indent="-342900">
              <a:buFont typeface="Wingdings" panose="05000000000000000000" pitchFamily="2" charset="2"/>
              <a:buChar char="Ø"/>
            </a:pPr>
            <a:endParaRPr lang="fr-FR" sz="2000" dirty="0">
              <a:latin typeface="Arial" panose="020B0604020202020204" pitchFamily="34" charset="0"/>
            </a:endParaRPr>
          </a:p>
          <a:p>
            <a:pPr marL="285750" indent="-285750">
              <a:buFont typeface="Wingdings" panose="05000000000000000000" pitchFamily="2" charset="2"/>
              <a:buChar char="Ø"/>
            </a:pPr>
            <a:r>
              <a:rPr lang="fr-FR" dirty="0">
                <a:solidFill>
                  <a:srgbClr val="000000"/>
                </a:solidFill>
                <a:latin typeface="Arial" panose="020B0604020202020204" pitchFamily="34" charset="0"/>
              </a:rPr>
              <a:t>la vue de droite est placée à gauche de la vue de face, </a:t>
            </a:r>
          </a:p>
          <a:p>
            <a:pPr marL="285750" indent="-285750">
              <a:buFont typeface="Wingdings" panose="05000000000000000000" pitchFamily="2" charset="2"/>
              <a:buChar char="Ø"/>
            </a:pPr>
            <a:r>
              <a:rPr lang="fr-FR" dirty="0">
                <a:solidFill>
                  <a:srgbClr val="000000"/>
                </a:solidFill>
                <a:latin typeface="Arial" panose="020B0604020202020204" pitchFamily="34" charset="0"/>
              </a:rPr>
              <a:t>la vue de gauche est placée à droite de la vue de face, </a:t>
            </a:r>
          </a:p>
          <a:p>
            <a:pPr marL="285750" indent="-285750">
              <a:buFont typeface="Wingdings" panose="05000000000000000000" pitchFamily="2" charset="2"/>
              <a:buChar char="Ø"/>
            </a:pPr>
            <a:r>
              <a:rPr lang="fr-FR" dirty="0">
                <a:solidFill>
                  <a:srgbClr val="000000"/>
                </a:solidFill>
                <a:latin typeface="Arial" panose="020B0604020202020204" pitchFamily="34" charset="0"/>
              </a:rPr>
              <a:t>la vue de dessus est placée au dessous de la vue de face, </a:t>
            </a:r>
          </a:p>
          <a:p>
            <a:pPr marL="285750" indent="-285750">
              <a:buFont typeface="Wingdings" panose="05000000000000000000" pitchFamily="2" charset="2"/>
              <a:buChar char="Ø"/>
            </a:pPr>
            <a:r>
              <a:rPr lang="fr-FR" dirty="0">
                <a:solidFill>
                  <a:srgbClr val="000000"/>
                </a:solidFill>
                <a:latin typeface="Arial" panose="020B0604020202020204" pitchFamily="34" charset="0"/>
              </a:rPr>
              <a:t>la vue de dessous est placée au dessus de la vue de face, </a:t>
            </a:r>
          </a:p>
          <a:p>
            <a:pPr marL="285750" indent="-285750">
              <a:buFont typeface="Wingdings" panose="05000000000000000000" pitchFamily="2" charset="2"/>
              <a:buChar char="Ø"/>
            </a:pPr>
            <a:r>
              <a:rPr lang="fr-FR" dirty="0">
                <a:solidFill>
                  <a:srgbClr val="000000"/>
                </a:solidFill>
                <a:latin typeface="Arial" panose="020B0604020202020204" pitchFamily="34" charset="0"/>
              </a:rPr>
              <a:t>la vue d'arrière est placée indifféremment à droite ou à gauche des vues. </a:t>
            </a:r>
          </a:p>
        </p:txBody>
      </p:sp>
      <p:pic>
        <p:nvPicPr>
          <p:cNvPr id="9" name="Image 8">
            <a:extLst>
              <a:ext uri="{FF2B5EF4-FFF2-40B4-BE49-F238E27FC236}">
                <a16:creationId xmlns:a16="http://schemas.microsoft.com/office/drawing/2014/main" id="{2A3DD8E3-F025-4D2C-A83A-B14B44F1CE7D}"/>
              </a:ext>
            </a:extLst>
          </p:cNvPr>
          <p:cNvPicPr>
            <a:picLocks noChangeAspect="1"/>
          </p:cNvPicPr>
          <p:nvPr/>
        </p:nvPicPr>
        <p:blipFill>
          <a:blip r:embed="rId4"/>
          <a:stretch>
            <a:fillRect/>
          </a:stretch>
        </p:blipFill>
        <p:spPr>
          <a:xfrm>
            <a:off x="1194118" y="3585346"/>
            <a:ext cx="5980748" cy="3057001"/>
          </a:xfrm>
          <a:prstGeom prst="rect">
            <a:avLst/>
          </a:prstGeom>
        </p:spPr>
      </p:pic>
      <p:pic>
        <p:nvPicPr>
          <p:cNvPr id="10" name="Image 9">
            <a:extLst>
              <a:ext uri="{FF2B5EF4-FFF2-40B4-BE49-F238E27FC236}">
                <a16:creationId xmlns:a16="http://schemas.microsoft.com/office/drawing/2014/main" id="{56EBA99E-AF93-4F83-882E-A5C8BB21FCC4}"/>
              </a:ext>
            </a:extLst>
          </p:cNvPr>
          <p:cNvPicPr>
            <a:picLocks noChangeAspect="1"/>
          </p:cNvPicPr>
          <p:nvPr/>
        </p:nvPicPr>
        <p:blipFill>
          <a:blip r:embed="rId5"/>
          <a:stretch>
            <a:fillRect/>
          </a:stretch>
        </p:blipFill>
        <p:spPr>
          <a:xfrm>
            <a:off x="9126509" y="5754180"/>
            <a:ext cx="1547898" cy="543894"/>
          </a:xfrm>
          <a:prstGeom prst="rect">
            <a:avLst/>
          </a:prstGeom>
        </p:spPr>
      </p:pic>
      <p:sp>
        <p:nvSpPr>
          <p:cNvPr id="11" name="Rectangle 10">
            <a:extLst>
              <a:ext uri="{FF2B5EF4-FFF2-40B4-BE49-F238E27FC236}">
                <a16:creationId xmlns:a16="http://schemas.microsoft.com/office/drawing/2014/main" id="{968BC46C-2AFF-44E1-951C-E2660BAE56E7}"/>
              </a:ext>
            </a:extLst>
          </p:cNvPr>
          <p:cNvSpPr/>
          <p:nvPr/>
        </p:nvSpPr>
        <p:spPr>
          <a:xfrm>
            <a:off x="8338992" y="5007694"/>
            <a:ext cx="3647440" cy="584775"/>
          </a:xfrm>
          <a:prstGeom prst="rect">
            <a:avLst/>
          </a:prstGeom>
        </p:spPr>
        <p:txBody>
          <a:bodyPr wrap="square">
            <a:spAutoFit/>
          </a:bodyPr>
          <a:lstStyle/>
          <a:p>
            <a:r>
              <a:rPr lang="fr-FR" sz="1600" dirty="0">
                <a:solidFill>
                  <a:srgbClr val="000000"/>
                </a:solidFill>
                <a:latin typeface="Arial" panose="020B0604020202020204" pitchFamily="34" charset="0"/>
              </a:rPr>
              <a:t>Ce type de représentation sera spécifié par le symbole : 	</a:t>
            </a:r>
          </a:p>
        </p:txBody>
      </p:sp>
    </p:spTree>
    <p:extLst>
      <p:ext uri="{BB962C8B-B14F-4D97-AF65-F5344CB8AC3E}">
        <p14:creationId xmlns:p14="http://schemas.microsoft.com/office/powerpoint/2010/main" val="131938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Constructions des vues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22</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1292662"/>
          </a:xfrm>
          <a:prstGeom prst="rect">
            <a:avLst/>
          </a:prstGeom>
        </p:spPr>
        <p:txBody>
          <a:bodyPr wrap="square">
            <a:spAutoFit/>
          </a:bodyPr>
          <a:lstStyle/>
          <a:p>
            <a:r>
              <a:rPr lang="fr-FR" sz="2400" b="1" dirty="0"/>
              <a:t>Les dessins à trois vues</a:t>
            </a:r>
          </a:p>
          <a:p>
            <a:r>
              <a:rPr lang="fr-FR" dirty="0"/>
              <a:t>Même si deux vues peuvent être strictement suffisantes à la définition d'un objet, beaucoup de dessins, notamment les dessins d'ensemble, sont représentés en trois vues. Chaque vue est sélectionnée de façon à montrer une forme ou un détail qui ne peut pas être décrit, ou n'est pas clairement défini, par les autres vues. </a:t>
            </a:r>
            <a:endParaRPr lang="fr-FR" sz="2000" dirty="0">
              <a:latin typeface="Arial" panose="020B0604020202020204" pitchFamily="34" charset="0"/>
            </a:endParaRPr>
          </a:p>
        </p:txBody>
      </p:sp>
      <p:pic>
        <p:nvPicPr>
          <p:cNvPr id="7" name="Image 6">
            <a:extLst>
              <a:ext uri="{FF2B5EF4-FFF2-40B4-BE49-F238E27FC236}">
                <a16:creationId xmlns:a16="http://schemas.microsoft.com/office/drawing/2014/main" id="{9E147AA7-9D50-4489-91C3-E2A17421E106}"/>
              </a:ext>
            </a:extLst>
          </p:cNvPr>
          <p:cNvPicPr>
            <a:picLocks noChangeAspect="1"/>
          </p:cNvPicPr>
          <p:nvPr/>
        </p:nvPicPr>
        <p:blipFill>
          <a:blip r:embed="rId3"/>
          <a:stretch>
            <a:fillRect/>
          </a:stretch>
        </p:blipFill>
        <p:spPr>
          <a:xfrm>
            <a:off x="4906645" y="2990631"/>
            <a:ext cx="5273675" cy="3831302"/>
          </a:xfrm>
          <a:prstGeom prst="rect">
            <a:avLst/>
          </a:prstGeom>
        </p:spPr>
      </p:pic>
      <p:sp>
        <p:nvSpPr>
          <p:cNvPr id="12" name="Rectangle 11">
            <a:extLst>
              <a:ext uri="{FF2B5EF4-FFF2-40B4-BE49-F238E27FC236}">
                <a16:creationId xmlns:a16="http://schemas.microsoft.com/office/drawing/2014/main" id="{6E089758-3297-494D-8A2B-861B1A830600}"/>
              </a:ext>
            </a:extLst>
          </p:cNvPr>
          <p:cNvSpPr/>
          <p:nvPr/>
        </p:nvSpPr>
        <p:spPr>
          <a:xfrm>
            <a:off x="427990" y="3705952"/>
            <a:ext cx="4019203" cy="1200329"/>
          </a:xfrm>
          <a:prstGeom prst="rect">
            <a:avLst/>
          </a:prstGeom>
        </p:spPr>
        <p:txBody>
          <a:bodyPr wrap="square">
            <a:spAutoFit/>
          </a:bodyPr>
          <a:lstStyle/>
          <a:p>
            <a:pPr algn="just"/>
            <a:r>
              <a:rPr lang="fr-FR" dirty="0"/>
              <a:t>Lorsque la complexité l'exige, il faut parfois plus de trois vues pour définir ou décrire clairement les formes et les dimensions d'un objet</a:t>
            </a:r>
          </a:p>
        </p:txBody>
      </p:sp>
    </p:spTree>
    <p:extLst>
      <p:ext uri="{BB962C8B-B14F-4D97-AF65-F5344CB8AC3E}">
        <p14:creationId xmlns:p14="http://schemas.microsoft.com/office/powerpoint/2010/main" val="120855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Constructions des vues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23</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461665"/>
          </a:xfrm>
          <a:prstGeom prst="rect">
            <a:avLst/>
          </a:prstGeom>
        </p:spPr>
        <p:txBody>
          <a:bodyPr wrap="square">
            <a:spAutoFit/>
          </a:bodyPr>
          <a:lstStyle/>
          <a:p>
            <a:r>
              <a:rPr lang="fr-FR" sz="2400" b="1" dirty="0"/>
              <a:t>Mise en page des dessins</a:t>
            </a:r>
          </a:p>
        </p:txBody>
      </p:sp>
      <p:pic>
        <p:nvPicPr>
          <p:cNvPr id="4" name="Image 3">
            <a:extLst>
              <a:ext uri="{FF2B5EF4-FFF2-40B4-BE49-F238E27FC236}">
                <a16:creationId xmlns:a16="http://schemas.microsoft.com/office/drawing/2014/main" id="{3763314C-8C64-446E-A40E-E1EB2C7C4E9B}"/>
              </a:ext>
            </a:extLst>
          </p:cNvPr>
          <p:cNvPicPr>
            <a:picLocks noChangeAspect="1"/>
          </p:cNvPicPr>
          <p:nvPr/>
        </p:nvPicPr>
        <p:blipFill>
          <a:blip r:embed="rId3"/>
          <a:stretch>
            <a:fillRect/>
          </a:stretch>
        </p:blipFill>
        <p:spPr>
          <a:xfrm>
            <a:off x="3577273" y="2248588"/>
            <a:ext cx="5384540" cy="3990894"/>
          </a:xfrm>
          <a:prstGeom prst="rect">
            <a:avLst/>
          </a:prstGeom>
        </p:spPr>
      </p:pic>
    </p:spTree>
    <p:extLst>
      <p:ext uri="{BB962C8B-B14F-4D97-AF65-F5344CB8AC3E}">
        <p14:creationId xmlns:p14="http://schemas.microsoft.com/office/powerpoint/2010/main" val="2649520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Constructions des vues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24</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461665"/>
          </a:xfrm>
          <a:prstGeom prst="rect">
            <a:avLst/>
          </a:prstGeom>
        </p:spPr>
        <p:txBody>
          <a:bodyPr wrap="square">
            <a:spAutoFit/>
          </a:bodyPr>
          <a:lstStyle/>
          <a:p>
            <a:r>
              <a:rPr lang="fr-FR" sz="2400" b="1" dirty="0"/>
              <a:t>Types de traits </a:t>
            </a:r>
          </a:p>
        </p:txBody>
      </p:sp>
      <p:pic>
        <p:nvPicPr>
          <p:cNvPr id="3" name="Image 2">
            <a:extLst>
              <a:ext uri="{FF2B5EF4-FFF2-40B4-BE49-F238E27FC236}">
                <a16:creationId xmlns:a16="http://schemas.microsoft.com/office/drawing/2014/main" id="{06B624D9-1769-485E-A7D7-126CBFC85809}"/>
              </a:ext>
            </a:extLst>
          </p:cNvPr>
          <p:cNvPicPr>
            <a:picLocks noChangeAspect="1"/>
          </p:cNvPicPr>
          <p:nvPr/>
        </p:nvPicPr>
        <p:blipFill>
          <a:blip r:embed="rId3"/>
          <a:stretch>
            <a:fillRect/>
          </a:stretch>
        </p:blipFill>
        <p:spPr>
          <a:xfrm>
            <a:off x="6815386" y="2573024"/>
            <a:ext cx="5270857" cy="2981254"/>
          </a:xfrm>
          <a:prstGeom prst="rect">
            <a:avLst/>
          </a:prstGeom>
        </p:spPr>
      </p:pic>
      <p:pic>
        <p:nvPicPr>
          <p:cNvPr id="6" name="Image 5">
            <a:extLst>
              <a:ext uri="{FF2B5EF4-FFF2-40B4-BE49-F238E27FC236}">
                <a16:creationId xmlns:a16="http://schemas.microsoft.com/office/drawing/2014/main" id="{598A6DBA-6BA8-4D90-BB32-19DECA890913}"/>
              </a:ext>
            </a:extLst>
          </p:cNvPr>
          <p:cNvPicPr>
            <a:picLocks noChangeAspect="1"/>
          </p:cNvPicPr>
          <p:nvPr/>
        </p:nvPicPr>
        <p:blipFill>
          <a:blip r:embed="rId4"/>
          <a:stretch>
            <a:fillRect/>
          </a:stretch>
        </p:blipFill>
        <p:spPr>
          <a:xfrm>
            <a:off x="294639" y="2427639"/>
            <a:ext cx="6675121" cy="3738823"/>
          </a:xfrm>
          <a:prstGeom prst="rect">
            <a:avLst/>
          </a:prstGeom>
        </p:spPr>
      </p:pic>
    </p:spTree>
    <p:extLst>
      <p:ext uri="{BB962C8B-B14F-4D97-AF65-F5344CB8AC3E}">
        <p14:creationId xmlns:p14="http://schemas.microsoft.com/office/powerpoint/2010/main" val="3617833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Constructions des vues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25</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461665"/>
          </a:xfrm>
          <a:prstGeom prst="rect">
            <a:avLst/>
          </a:prstGeom>
        </p:spPr>
        <p:txBody>
          <a:bodyPr wrap="square">
            <a:spAutoFit/>
          </a:bodyPr>
          <a:lstStyle/>
          <a:p>
            <a:r>
              <a:rPr lang="fr-FR" sz="2400" b="1" dirty="0"/>
              <a:t>Méthode de la droite à 45°</a:t>
            </a:r>
          </a:p>
        </p:txBody>
      </p:sp>
      <p:pic>
        <p:nvPicPr>
          <p:cNvPr id="6" name="Image 5">
            <a:extLst>
              <a:ext uri="{FF2B5EF4-FFF2-40B4-BE49-F238E27FC236}">
                <a16:creationId xmlns:a16="http://schemas.microsoft.com/office/drawing/2014/main" id="{40D0E384-82D5-4B7E-A484-6F2D0651EC2C}"/>
              </a:ext>
            </a:extLst>
          </p:cNvPr>
          <p:cNvPicPr>
            <a:picLocks noChangeAspect="1"/>
          </p:cNvPicPr>
          <p:nvPr/>
        </p:nvPicPr>
        <p:blipFill>
          <a:blip r:embed="rId3"/>
          <a:stretch>
            <a:fillRect/>
          </a:stretch>
        </p:blipFill>
        <p:spPr>
          <a:xfrm>
            <a:off x="111443" y="2901001"/>
            <a:ext cx="6195366" cy="2795903"/>
          </a:xfrm>
          <a:prstGeom prst="rect">
            <a:avLst/>
          </a:prstGeom>
        </p:spPr>
      </p:pic>
      <p:pic>
        <p:nvPicPr>
          <p:cNvPr id="7" name="Image 6">
            <a:extLst>
              <a:ext uri="{FF2B5EF4-FFF2-40B4-BE49-F238E27FC236}">
                <a16:creationId xmlns:a16="http://schemas.microsoft.com/office/drawing/2014/main" id="{DBEB757A-18DF-45F5-BA84-128914F76CB6}"/>
              </a:ext>
            </a:extLst>
          </p:cNvPr>
          <p:cNvPicPr>
            <a:picLocks noChangeAspect="1"/>
          </p:cNvPicPr>
          <p:nvPr/>
        </p:nvPicPr>
        <p:blipFill>
          <a:blip r:embed="rId4"/>
          <a:stretch>
            <a:fillRect/>
          </a:stretch>
        </p:blipFill>
        <p:spPr>
          <a:xfrm>
            <a:off x="6400800" y="2810635"/>
            <a:ext cx="5527357" cy="2998149"/>
          </a:xfrm>
          <a:prstGeom prst="rect">
            <a:avLst/>
          </a:prstGeom>
        </p:spPr>
      </p:pic>
    </p:spTree>
    <p:extLst>
      <p:ext uri="{BB962C8B-B14F-4D97-AF65-F5344CB8AC3E}">
        <p14:creationId xmlns:p14="http://schemas.microsoft.com/office/powerpoint/2010/main" val="1631868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r>
              <a:rPr lang="fr-FR" sz="3600" dirty="0"/>
              <a:t>Exercices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26</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1477328"/>
          </a:xfrm>
          <a:prstGeom prst="rect">
            <a:avLst/>
          </a:prstGeom>
        </p:spPr>
        <p:txBody>
          <a:bodyPr wrap="square">
            <a:spAutoFit/>
          </a:bodyPr>
          <a:lstStyle/>
          <a:p>
            <a:r>
              <a:rPr lang="fr-FR" dirty="0"/>
              <a:t>Soit les vues en perspective de deux pièces mécaniques. Sur une feuille de format A4, représenter à l’échelle 1:1 chacune de ces pièces par les vues suivantes :</a:t>
            </a:r>
          </a:p>
          <a:p>
            <a:pPr marL="285750" indent="-285750">
              <a:buFontTx/>
              <a:buChar char="-"/>
            </a:pPr>
            <a:r>
              <a:rPr lang="fr-FR" dirty="0"/>
              <a:t>Vue de face</a:t>
            </a:r>
          </a:p>
          <a:p>
            <a:pPr marL="285750" indent="-285750">
              <a:buFontTx/>
              <a:buChar char="-"/>
            </a:pPr>
            <a:r>
              <a:rPr lang="fr-FR" dirty="0"/>
              <a:t>Vue de droite</a:t>
            </a:r>
          </a:p>
          <a:p>
            <a:pPr marL="285750" indent="-285750">
              <a:buFontTx/>
              <a:buChar char="-"/>
            </a:pPr>
            <a:r>
              <a:rPr lang="fr-FR" dirty="0"/>
              <a:t>Vue de dessus   </a:t>
            </a:r>
          </a:p>
        </p:txBody>
      </p:sp>
      <p:pic>
        <p:nvPicPr>
          <p:cNvPr id="4" name="Image 3">
            <a:extLst>
              <a:ext uri="{FF2B5EF4-FFF2-40B4-BE49-F238E27FC236}">
                <a16:creationId xmlns:a16="http://schemas.microsoft.com/office/drawing/2014/main" id="{DFAAC45B-1BED-4EBB-8A31-028214BD04DC}"/>
              </a:ext>
            </a:extLst>
          </p:cNvPr>
          <p:cNvPicPr>
            <a:picLocks noChangeAspect="1"/>
          </p:cNvPicPr>
          <p:nvPr/>
        </p:nvPicPr>
        <p:blipFill>
          <a:blip r:embed="rId3"/>
          <a:stretch>
            <a:fillRect/>
          </a:stretch>
        </p:blipFill>
        <p:spPr>
          <a:xfrm>
            <a:off x="188922" y="3074558"/>
            <a:ext cx="3317465" cy="3093409"/>
          </a:xfrm>
          <a:prstGeom prst="rect">
            <a:avLst/>
          </a:prstGeom>
        </p:spPr>
      </p:pic>
      <p:pic>
        <p:nvPicPr>
          <p:cNvPr id="7" name="Image 6">
            <a:extLst>
              <a:ext uri="{FF2B5EF4-FFF2-40B4-BE49-F238E27FC236}">
                <a16:creationId xmlns:a16="http://schemas.microsoft.com/office/drawing/2014/main" id="{FCBCD1E8-FE67-4D25-B7DA-B778CC97BFCB}"/>
              </a:ext>
            </a:extLst>
          </p:cNvPr>
          <p:cNvPicPr>
            <a:picLocks noChangeAspect="1"/>
          </p:cNvPicPr>
          <p:nvPr/>
        </p:nvPicPr>
        <p:blipFill>
          <a:blip r:embed="rId4"/>
          <a:stretch>
            <a:fillRect/>
          </a:stretch>
        </p:blipFill>
        <p:spPr>
          <a:xfrm>
            <a:off x="3400275" y="3321180"/>
            <a:ext cx="4451808" cy="2738967"/>
          </a:xfrm>
          <a:prstGeom prst="rect">
            <a:avLst/>
          </a:prstGeom>
        </p:spPr>
      </p:pic>
      <p:pic>
        <p:nvPicPr>
          <p:cNvPr id="11" name="Image 10">
            <a:extLst>
              <a:ext uri="{FF2B5EF4-FFF2-40B4-BE49-F238E27FC236}">
                <a16:creationId xmlns:a16="http://schemas.microsoft.com/office/drawing/2014/main" id="{73DA510C-21BB-4C42-8A4A-E961EE4FAF18}"/>
              </a:ext>
            </a:extLst>
          </p:cNvPr>
          <p:cNvPicPr>
            <a:picLocks noChangeAspect="1"/>
          </p:cNvPicPr>
          <p:nvPr/>
        </p:nvPicPr>
        <p:blipFill>
          <a:blip r:embed="rId5"/>
          <a:stretch>
            <a:fillRect/>
          </a:stretch>
        </p:blipFill>
        <p:spPr>
          <a:xfrm>
            <a:off x="7852083" y="2724757"/>
            <a:ext cx="4162425" cy="3514725"/>
          </a:xfrm>
          <a:prstGeom prst="rect">
            <a:avLst/>
          </a:prstGeom>
        </p:spPr>
      </p:pic>
    </p:spTree>
    <p:extLst>
      <p:ext uri="{BB962C8B-B14F-4D97-AF65-F5344CB8AC3E}">
        <p14:creationId xmlns:p14="http://schemas.microsoft.com/office/powerpoint/2010/main" val="2877033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Conception Assistée par Ordinateur (CAO)</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27</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923330"/>
          </a:xfrm>
          <a:prstGeom prst="rect">
            <a:avLst/>
          </a:prstGeom>
        </p:spPr>
        <p:txBody>
          <a:bodyPr wrap="square">
            <a:spAutoFit/>
          </a:bodyPr>
          <a:lstStyle/>
          <a:p>
            <a:r>
              <a:rPr lang="fr-FR" dirty="0"/>
              <a:t>La CAO comprend l’ensemble des programmes et des techniques de modélisation qui permettent la conception de modèles et de produits. L’objectif de la CAO est de constituer une </a:t>
            </a:r>
            <a:r>
              <a:rPr lang="fr-FR" b="1" dirty="0"/>
              <a:t>maquette virtuelle </a:t>
            </a:r>
            <a:r>
              <a:rPr lang="fr-FR" dirty="0"/>
              <a:t>qui doit se comporter comme un </a:t>
            </a:r>
            <a:r>
              <a:rPr lang="fr-FR" b="1" dirty="0"/>
              <a:t>prototype physique</a:t>
            </a:r>
            <a:r>
              <a:rPr lang="fr-FR" dirty="0"/>
              <a:t>. </a:t>
            </a:r>
            <a:endParaRPr lang="fr-FR" sz="2400" b="1" dirty="0"/>
          </a:p>
        </p:txBody>
      </p:sp>
      <p:sp>
        <p:nvSpPr>
          <p:cNvPr id="3" name="Rectangle 2">
            <a:extLst>
              <a:ext uri="{FF2B5EF4-FFF2-40B4-BE49-F238E27FC236}">
                <a16:creationId xmlns:a16="http://schemas.microsoft.com/office/drawing/2014/main" id="{CDDD47EC-4C7D-4682-8190-68C545076A4D}"/>
              </a:ext>
            </a:extLst>
          </p:cNvPr>
          <p:cNvSpPr/>
          <p:nvPr/>
        </p:nvSpPr>
        <p:spPr>
          <a:xfrm>
            <a:off x="542924" y="2621299"/>
            <a:ext cx="6410326" cy="3416320"/>
          </a:xfrm>
          <a:prstGeom prst="rect">
            <a:avLst/>
          </a:prstGeom>
        </p:spPr>
        <p:txBody>
          <a:bodyPr wrap="square">
            <a:spAutoFit/>
          </a:bodyPr>
          <a:lstStyle/>
          <a:p>
            <a:r>
              <a:rPr lang="fr-FR" dirty="0"/>
              <a:t>I.</a:t>
            </a:r>
            <a:r>
              <a:rPr lang="fr-FR" b="1" dirty="0"/>
              <a:t> Création du modèle: </a:t>
            </a:r>
            <a:r>
              <a:rPr lang="fr-FR" dirty="0"/>
              <a:t>étudier l'objet sous divers angles et en tirer des copies à volonté à différents niveaux de réalisme (Vue 3D, rendu réaliste, dessin technique assisté, bibliothèque de modèle, import/export sous plusieurs formats.</a:t>
            </a:r>
          </a:p>
          <a:p>
            <a:pPr marL="400050" indent="-400050">
              <a:buAutoNum type="romanUcPeriod"/>
            </a:pPr>
            <a:endParaRPr lang="fr-FR" dirty="0"/>
          </a:p>
          <a:p>
            <a:r>
              <a:rPr lang="fr-FR" dirty="0"/>
              <a:t>II. </a:t>
            </a:r>
            <a:r>
              <a:rPr lang="fr-FR" b="1" dirty="0"/>
              <a:t>Analyse: </a:t>
            </a:r>
            <a:r>
              <a:rPr lang="fr-FR" dirty="0"/>
              <a:t>analyser ou de simuler (éléments finis, vibrations…), l'usager reçoit les résultats de ces calculs sous forme graphique ou tableau pour évaluer si l'objet est conforme aux contraintes.</a:t>
            </a:r>
          </a:p>
          <a:p>
            <a:endParaRPr lang="fr-FR" dirty="0"/>
          </a:p>
          <a:p>
            <a:r>
              <a:rPr lang="fr-FR" dirty="0"/>
              <a:t>III. </a:t>
            </a:r>
            <a:r>
              <a:rPr lang="fr-FR" b="1" dirty="0"/>
              <a:t>Modifications: </a:t>
            </a:r>
            <a:r>
              <a:rPr lang="fr-FR" dirty="0"/>
              <a:t>Suite à l'analyse ou à la simulation, des modifications sont faciles et rapides à incorporer, au modèle informatique. </a:t>
            </a:r>
          </a:p>
        </p:txBody>
      </p:sp>
      <p:pic>
        <p:nvPicPr>
          <p:cNvPr id="6" name="Image 5">
            <a:extLst>
              <a:ext uri="{FF2B5EF4-FFF2-40B4-BE49-F238E27FC236}">
                <a16:creationId xmlns:a16="http://schemas.microsoft.com/office/drawing/2014/main" id="{D97800BD-EF7D-45BD-B47A-7C31FB6E9DE9}"/>
              </a:ext>
            </a:extLst>
          </p:cNvPr>
          <p:cNvPicPr>
            <a:picLocks noChangeAspect="1"/>
          </p:cNvPicPr>
          <p:nvPr/>
        </p:nvPicPr>
        <p:blipFill>
          <a:blip r:embed="rId3"/>
          <a:stretch>
            <a:fillRect/>
          </a:stretch>
        </p:blipFill>
        <p:spPr>
          <a:xfrm>
            <a:off x="7704573" y="2391856"/>
            <a:ext cx="3314700" cy="1864519"/>
          </a:xfrm>
          <a:prstGeom prst="rect">
            <a:avLst/>
          </a:prstGeom>
        </p:spPr>
      </p:pic>
      <p:pic>
        <p:nvPicPr>
          <p:cNvPr id="11" name="Image 10">
            <a:extLst>
              <a:ext uri="{FF2B5EF4-FFF2-40B4-BE49-F238E27FC236}">
                <a16:creationId xmlns:a16="http://schemas.microsoft.com/office/drawing/2014/main" id="{1C5733CA-8D37-4F4D-908B-D3D33316CE12}"/>
              </a:ext>
            </a:extLst>
          </p:cNvPr>
          <p:cNvPicPr>
            <a:picLocks noChangeAspect="1"/>
          </p:cNvPicPr>
          <p:nvPr/>
        </p:nvPicPr>
        <p:blipFill>
          <a:blip r:embed="rId4"/>
          <a:stretch>
            <a:fillRect/>
          </a:stretch>
        </p:blipFill>
        <p:spPr>
          <a:xfrm>
            <a:off x="7704572" y="4374962"/>
            <a:ext cx="3314703" cy="1864520"/>
          </a:xfrm>
          <a:prstGeom prst="rect">
            <a:avLst/>
          </a:prstGeom>
        </p:spPr>
      </p:pic>
    </p:spTree>
    <p:extLst>
      <p:ext uri="{BB962C8B-B14F-4D97-AF65-F5344CB8AC3E}">
        <p14:creationId xmlns:p14="http://schemas.microsoft.com/office/powerpoint/2010/main" val="349872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Démarche de construction d’une pièce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28</a:t>
            </a:fld>
            <a:endParaRPr lang="en-US" dirty="0"/>
          </a:p>
        </p:txBody>
      </p:sp>
      <p:pic>
        <p:nvPicPr>
          <p:cNvPr id="10" name="Image 9">
            <a:extLst>
              <a:ext uri="{FF2B5EF4-FFF2-40B4-BE49-F238E27FC236}">
                <a16:creationId xmlns:a16="http://schemas.microsoft.com/office/drawing/2014/main" id="{26D41A2D-35AE-4EBB-817D-0B7DA85EA703}"/>
              </a:ext>
            </a:extLst>
          </p:cNvPr>
          <p:cNvPicPr>
            <a:picLocks noChangeAspect="1"/>
          </p:cNvPicPr>
          <p:nvPr/>
        </p:nvPicPr>
        <p:blipFill>
          <a:blip r:embed="rId3"/>
          <a:stretch>
            <a:fillRect/>
          </a:stretch>
        </p:blipFill>
        <p:spPr>
          <a:xfrm>
            <a:off x="710389" y="2773198"/>
            <a:ext cx="4343400" cy="1952625"/>
          </a:xfrm>
          <a:prstGeom prst="rect">
            <a:avLst/>
          </a:prstGeom>
        </p:spPr>
      </p:pic>
      <p:sp>
        <p:nvSpPr>
          <p:cNvPr id="12" name="Rectangle 11">
            <a:extLst>
              <a:ext uri="{FF2B5EF4-FFF2-40B4-BE49-F238E27FC236}">
                <a16:creationId xmlns:a16="http://schemas.microsoft.com/office/drawing/2014/main" id="{2B429E52-3AD8-455A-AF65-FBBE5E657AA9}"/>
              </a:ext>
            </a:extLst>
          </p:cNvPr>
          <p:cNvSpPr/>
          <p:nvPr/>
        </p:nvSpPr>
        <p:spPr>
          <a:xfrm>
            <a:off x="710389" y="5272627"/>
            <a:ext cx="4141775" cy="400110"/>
          </a:xfrm>
          <a:prstGeom prst="rect">
            <a:avLst/>
          </a:prstGeom>
        </p:spPr>
        <p:txBody>
          <a:bodyPr wrap="none">
            <a:spAutoFit/>
          </a:bodyPr>
          <a:lstStyle/>
          <a:p>
            <a:r>
              <a:rPr lang="fr-FR" sz="2000" dirty="0">
                <a:solidFill>
                  <a:srgbClr val="000000"/>
                </a:solidFill>
              </a:rPr>
              <a:t>Utilisation de la relation face/contour </a:t>
            </a:r>
            <a:endParaRPr lang="fr-FR" sz="2000" dirty="0"/>
          </a:p>
        </p:txBody>
      </p:sp>
      <p:pic>
        <p:nvPicPr>
          <p:cNvPr id="13" name="Image 12">
            <a:extLst>
              <a:ext uri="{FF2B5EF4-FFF2-40B4-BE49-F238E27FC236}">
                <a16:creationId xmlns:a16="http://schemas.microsoft.com/office/drawing/2014/main" id="{3A68E98F-F077-45AB-9B35-A5F1CCACFE98}"/>
              </a:ext>
            </a:extLst>
          </p:cNvPr>
          <p:cNvPicPr>
            <a:picLocks noChangeAspect="1"/>
          </p:cNvPicPr>
          <p:nvPr/>
        </p:nvPicPr>
        <p:blipFill>
          <a:blip r:embed="rId4"/>
          <a:stretch>
            <a:fillRect/>
          </a:stretch>
        </p:blipFill>
        <p:spPr>
          <a:xfrm>
            <a:off x="6583248" y="2591437"/>
            <a:ext cx="4229100" cy="2466975"/>
          </a:xfrm>
          <a:prstGeom prst="rect">
            <a:avLst/>
          </a:prstGeom>
        </p:spPr>
      </p:pic>
      <p:sp>
        <p:nvSpPr>
          <p:cNvPr id="14" name="Rectangle 13">
            <a:extLst>
              <a:ext uri="{FF2B5EF4-FFF2-40B4-BE49-F238E27FC236}">
                <a16:creationId xmlns:a16="http://schemas.microsoft.com/office/drawing/2014/main" id="{DF16BF4B-09F2-4FFB-86D3-FA435632165E}"/>
              </a:ext>
            </a:extLst>
          </p:cNvPr>
          <p:cNvSpPr/>
          <p:nvPr/>
        </p:nvSpPr>
        <p:spPr>
          <a:xfrm>
            <a:off x="7305709" y="5205100"/>
            <a:ext cx="2962799" cy="400110"/>
          </a:xfrm>
          <a:prstGeom prst="rect">
            <a:avLst/>
          </a:prstGeom>
        </p:spPr>
        <p:txBody>
          <a:bodyPr wrap="none">
            <a:spAutoFit/>
          </a:bodyPr>
          <a:lstStyle/>
          <a:p>
            <a:r>
              <a:rPr lang="fr-FR" sz="2000" dirty="0">
                <a:solidFill>
                  <a:srgbClr val="000000"/>
                </a:solidFill>
              </a:rPr>
              <a:t>Conception par les entités </a:t>
            </a:r>
          </a:p>
        </p:txBody>
      </p:sp>
    </p:spTree>
    <p:extLst>
      <p:ext uri="{BB962C8B-B14F-4D97-AF65-F5344CB8AC3E}">
        <p14:creationId xmlns:p14="http://schemas.microsoft.com/office/powerpoint/2010/main" val="1644465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Démarche de construction d’une pièce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29</a:t>
            </a:fld>
            <a:endParaRPr lang="en-US" dirty="0"/>
          </a:p>
        </p:txBody>
      </p:sp>
      <p:sp>
        <p:nvSpPr>
          <p:cNvPr id="14" name="Rectangle 13">
            <a:extLst>
              <a:ext uri="{FF2B5EF4-FFF2-40B4-BE49-F238E27FC236}">
                <a16:creationId xmlns:a16="http://schemas.microsoft.com/office/drawing/2014/main" id="{DF16BF4B-09F2-4FFB-86D3-FA435632165E}"/>
              </a:ext>
            </a:extLst>
          </p:cNvPr>
          <p:cNvSpPr/>
          <p:nvPr/>
        </p:nvSpPr>
        <p:spPr>
          <a:xfrm>
            <a:off x="914335" y="1387031"/>
            <a:ext cx="8082213" cy="369332"/>
          </a:xfrm>
          <a:prstGeom prst="rect">
            <a:avLst/>
          </a:prstGeom>
        </p:spPr>
        <p:txBody>
          <a:bodyPr wrap="none">
            <a:spAutoFit/>
          </a:bodyPr>
          <a:lstStyle/>
          <a:p>
            <a:r>
              <a:rPr lang="fr-FR" dirty="0"/>
              <a:t>A partir d’une esquisse en 2D, on peut créer un modèle 3D en utilisant de fonctions :</a:t>
            </a:r>
            <a:endParaRPr lang="fr-FR" sz="2000" dirty="0">
              <a:solidFill>
                <a:srgbClr val="000000"/>
              </a:solidFill>
            </a:endParaRPr>
          </a:p>
        </p:txBody>
      </p:sp>
      <p:pic>
        <p:nvPicPr>
          <p:cNvPr id="3" name="Image 2">
            <a:extLst>
              <a:ext uri="{FF2B5EF4-FFF2-40B4-BE49-F238E27FC236}">
                <a16:creationId xmlns:a16="http://schemas.microsoft.com/office/drawing/2014/main" id="{A259FCCA-3403-4E88-BE5C-33A48AA39F1E}"/>
              </a:ext>
            </a:extLst>
          </p:cNvPr>
          <p:cNvPicPr>
            <a:picLocks noChangeAspect="1"/>
          </p:cNvPicPr>
          <p:nvPr/>
        </p:nvPicPr>
        <p:blipFill>
          <a:blip r:embed="rId3"/>
          <a:stretch>
            <a:fillRect/>
          </a:stretch>
        </p:blipFill>
        <p:spPr>
          <a:xfrm>
            <a:off x="188733" y="4332635"/>
            <a:ext cx="3374599" cy="2225376"/>
          </a:xfrm>
          <a:prstGeom prst="rect">
            <a:avLst/>
          </a:prstGeom>
        </p:spPr>
      </p:pic>
      <p:sp>
        <p:nvSpPr>
          <p:cNvPr id="11" name="ZoneTexte 10">
            <a:extLst>
              <a:ext uri="{FF2B5EF4-FFF2-40B4-BE49-F238E27FC236}">
                <a16:creationId xmlns:a16="http://schemas.microsoft.com/office/drawing/2014/main" id="{E15B7BBC-C9D8-4577-A2D3-3C7A8598D7A0}"/>
              </a:ext>
            </a:extLst>
          </p:cNvPr>
          <p:cNvSpPr txBox="1"/>
          <p:nvPr/>
        </p:nvSpPr>
        <p:spPr>
          <a:xfrm>
            <a:off x="4299538" y="6376493"/>
            <a:ext cx="1996169" cy="276999"/>
          </a:xfrm>
          <a:prstGeom prst="rect">
            <a:avLst/>
          </a:prstGeom>
          <a:solidFill>
            <a:schemeClr val="bg1"/>
          </a:solidFill>
        </p:spPr>
        <p:txBody>
          <a:bodyPr wrap="square" rtlCol="0">
            <a:spAutoFit/>
          </a:bodyPr>
          <a:lstStyle/>
          <a:p>
            <a:r>
              <a:rPr lang="fr-FR" sz="1200" dirty="0"/>
              <a:t>Révolution autour d’un axe</a:t>
            </a:r>
          </a:p>
        </p:txBody>
      </p:sp>
      <p:pic>
        <p:nvPicPr>
          <p:cNvPr id="15" name="Image 14">
            <a:extLst>
              <a:ext uri="{FF2B5EF4-FFF2-40B4-BE49-F238E27FC236}">
                <a16:creationId xmlns:a16="http://schemas.microsoft.com/office/drawing/2014/main" id="{71C1CFF1-5781-41B0-A64B-7DB1C5430D5D}"/>
              </a:ext>
            </a:extLst>
          </p:cNvPr>
          <p:cNvPicPr>
            <a:picLocks noChangeAspect="1"/>
          </p:cNvPicPr>
          <p:nvPr/>
        </p:nvPicPr>
        <p:blipFill>
          <a:blip r:embed="rId4"/>
          <a:stretch>
            <a:fillRect/>
          </a:stretch>
        </p:blipFill>
        <p:spPr>
          <a:xfrm>
            <a:off x="2709350" y="1780569"/>
            <a:ext cx="7729262" cy="2637764"/>
          </a:xfrm>
          <a:prstGeom prst="rect">
            <a:avLst/>
          </a:prstGeom>
        </p:spPr>
      </p:pic>
      <p:cxnSp>
        <p:nvCxnSpPr>
          <p:cNvPr id="17" name="Connecteur droit avec flèche 16">
            <a:extLst>
              <a:ext uri="{FF2B5EF4-FFF2-40B4-BE49-F238E27FC236}">
                <a16:creationId xmlns:a16="http://schemas.microsoft.com/office/drawing/2014/main" id="{5D6A8C7D-96F0-4797-8639-FBBAB2099463}"/>
              </a:ext>
            </a:extLst>
          </p:cNvPr>
          <p:cNvCxnSpPr>
            <a:cxnSpLocks/>
          </p:cNvCxnSpPr>
          <p:nvPr/>
        </p:nvCxnSpPr>
        <p:spPr>
          <a:xfrm flipH="1">
            <a:off x="1706253" y="2415461"/>
            <a:ext cx="1100045" cy="209997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06D7F99-6BD2-41E2-8832-8FF2AF242F2D}"/>
              </a:ext>
            </a:extLst>
          </p:cNvPr>
          <p:cNvPicPr>
            <a:picLocks noChangeAspect="1"/>
          </p:cNvPicPr>
          <p:nvPr/>
        </p:nvPicPr>
        <p:blipFill>
          <a:blip r:embed="rId5"/>
          <a:stretch>
            <a:fillRect/>
          </a:stretch>
        </p:blipFill>
        <p:spPr>
          <a:xfrm>
            <a:off x="6989581" y="4286808"/>
            <a:ext cx="5127003" cy="2235511"/>
          </a:xfrm>
          <a:prstGeom prst="rect">
            <a:avLst/>
          </a:prstGeom>
        </p:spPr>
      </p:pic>
      <p:grpSp>
        <p:nvGrpSpPr>
          <p:cNvPr id="9" name="Groupe 8">
            <a:extLst>
              <a:ext uri="{FF2B5EF4-FFF2-40B4-BE49-F238E27FC236}">
                <a16:creationId xmlns:a16="http://schemas.microsoft.com/office/drawing/2014/main" id="{A732B5CB-9745-4752-895E-DAA429F80EFC}"/>
              </a:ext>
            </a:extLst>
          </p:cNvPr>
          <p:cNvGrpSpPr/>
          <p:nvPr/>
        </p:nvGrpSpPr>
        <p:grpSpPr>
          <a:xfrm>
            <a:off x="4112113" y="4442539"/>
            <a:ext cx="2667855" cy="1859373"/>
            <a:chOff x="8747524" y="3429000"/>
            <a:chExt cx="2667855" cy="1859373"/>
          </a:xfrm>
        </p:grpSpPr>
        <p:pic>
          <p:nvPicPr>
            <p:cNvPr id="6" name="Image 5">
              <a:extLst>
                <a:ext uri="{FF2B5EF4-FFF2-40B4-BE49-F238E27FC236}">
                  <a16:creationId xmlns:a16="http://schemas.microsoft.com/office/drawing/2014/main" id="{7E8D39ED-4945-435B-9364-8270223E4073}"/>
                </a:ext>
              </a:extLst>
            </p:cNvPr>
            <p:cNvPicPr>
              <a:picLocks noChangeAspect="1"/>
            </p:cNvPicPr>
            <p:nvPr/>
          </p:nvPicPr>
          <p:blipFill>
            <a:blip r:embed="rId6"/>
            <a:stretch>
              <a:fillRect/>
            </a:stretch>
          </p:blipFill>
          <p:spPr>
            <a:xfrm>
              <a:off x="9569384" y="3429000"/>
              <a:ext cx="1845995" cy="1859373"/>
            </a:xfrm>
            <a:prstGeom prst="rect">
              <a:avLst/>
            </a:prstGeom>
          </p:spPr>
        </p:pic>
        <p:pic>
          <p:nvPicPr>
            <p:cNvPr id="8" name="Image 7">
              <a:extLst>
                <a:ext uri="{FF2B5EF4-FFF2-40B4-BE49-F238E27FC236}">
                  <a16:creationId xmlns:a16="http://schemas.microsoft.com/office/drawing/2014/main" id="{BDAE1FAB-0E10-49D9-BF89-EFCF35F441D2}"/>
                </a:ext>
              </a:extLst>
            </p:cNvPr>
            <p:cNvPicPr>
              <a:picLocks noChangeAspect="1"/>
            </p:cNvPicPr>
            <p:nvPr/>
          </p:nvPicPr>
          <p:blipFill>
            <a:blip r:embed="rId7"/>
            <a:stretch>
              <a:fillRect/>
            </a:stretch>
          </p:blipFill>
          <p:spPr>
            <a:xfrm>
              <a:off x="8747524" y="3837530"/>
              <a:ext cx="762000" cy="1200150"/>
            </a:xfrm>
            <a:prstGeom prst="rect">
              <a:avLst/>
            </a:prstGeom>
          </p:spPr>
        </p:pic>
      </p:grpSp>
      <p:cxnSp>
        <p:nvCxnSpPr>
          <p:cNvPr id="18" name="Connecteur droit avec flèche 17">
            <a:extLst>
              <a:ext uri="{FF2B5EF4-FFF2-40B4-BE49-F238E27FC236}">
                <a16:creationId xmlns:a16="http://schemas.microsoft.com/office/drawing/2014/main" id="{E9C05441-1397-4419-B478-4136313E604D}"/>
              </a:ext>
            </a:extLst>
          </p:cNvPr>
          <p:cNvCxnSpPr>
            <a:cxnSpLocks/>
          </p:cNvCxnSpPr>
          <p:nvPr/>
        </p:nvCxnSpPr>
        <p:spPr>
          <a:xfrm>
            <a:off x="3529906" y="2415461"/>
            <a:ext cx="1550945" cy="21103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6F89E5E9-960B-40C1-B33D-050C4F109F1B}"/>
              </a:ext>
            </a:extLst>
          </p:cNvPr>
          <p:cNvCxnSpPr>
            <a:cxnSpLocks/>
          </p:cNvCxnSpPr>
          <p:nvPr/>
        </p:nvCxnSpPr>
        <p:spPr>
          <a:xfrm>
            <a:off x="4484270" y="2140891"/>
            <a:ext cx="4895400" cy="24594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333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Vocabulaire technique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3</a:t>
            </a:fld>
            <a:endParaRPr lang="en-US" dirty="0"/>
          </a:p>
        </p:txBody>
      </p:sp>
      <p:sp>
        <p:nvSpPr>
          <p:cNvPr id="3" name="Rectangle 2">
            <a:extLst>
              <a:ext uri="{FF2B5EF4-FFF2-40B4-BE49-F238E27FC236}">
                <a16:creationId xmlns:a16="http://schemas.microsoft.com/office/drawing/2014/main" id="{F7876471-945C-411F-8475-75AF682E526B}"/>
              </a:ext>
            </a:extLst>
          </p:cNvPr>
          <p:cNvSpPr/>
          <p:nvPr/>
        </p:nvSpPr>
        <p:spPr>
          <a:xfrm>
            <a:off x="558800" y="1745420"/>
            <a:ext cx="11450320" cy="646331"/>
          </a:xfrm>
          <a:prstGeom prst="rect">
            <a:avLst/>
          </a:prstGeom>
        </p:spPr>
        <p:txBody>
          <a:bodyPr wrap="square">
            <a:spAutoFit/>
          </a:bodyPr>
          <a:lstStyle/>
          <a:p>
            <a:r>
              <a:rPr lang="fr-FR" dirty="0"/>
              <a:t>Les pièces mécaniques sont de formes des plus diverses, malgré leur multiplicité, il est possible de distinguer un ensemble de forme géométrique de base qui constitue le vocabulaire technique du mécanicien.</a:t>
            </a:r>
          </a:p>
        </p:txBody>
      </p:sp>
      <p:sp>
        <p:nvSpPr>
          <p:cNvPr id="8" name="Rectangle 7">
            <a:extLst>
              <a:ext uri="{FF2B5EF4-FFF2-40B4-BE49-F238E27FC236}">
                <a16:creationId xmlns:a16="http://schemas.microsoft.com/office/drawing/2014/main" id="{F253B752-5FAE-409C-87A0-F9F936D2D978}"/>
              </a:ext>
            </a:extLst>
          </p:cNvPr>
          <p:cNvSpPr/>
          <p:nvPr/>
        </p:nvSpPr>
        <p:spPr>
          <a:xfrm>
            <a:off x="558800" y="2563614"/>
            <a:ext cx="3645550" cy="369332"/>
          </a:xfrm>
          <a:prstGeom prst="rect">
            <a:avLst/>
          </a:prstGeom>
        </p:spPr>
        <p:txBody>
          <a:bodyPr wrap="none">
            <a:spAutoFit/>
          </a:bodyPr>
          <a:lstStyle/>
          <a:p>
            <a:r>
              <a:rPr lang="fr-FR" b="1" dirty="0">
                <a:solidFill>
                  <a:srgbClr val="000000"/>
                </a:solidFill>
                <a:latin typeface="Verdana" panose="020B0604030504040204" pitchFamily="34" charset="0"/>
              </a:rPr>
              <a:t>Les surfaces élémentaires </a:t>
            </a:r>
            <a:endParaRPr lang="fr-FR" b="1" dirty="0"/>
          </a:p>
        </p:txBody>
      </p:sp>
      <p:pic>
        <p:nvPicPr>
          <p:cNvPr id="9" name="Image 8">
            <a:extLst>
              <a:ext uri="{FF2B5EF4-FFF2-40B4-BE49-F238E27FC236}">
                <a16:creationId xmlns:a16="http://schemas.microsoft.com/office/drawing/2014/main" id="{F919F115-489E-4C7D-88A9-582579FA87B8}"/>
              </a:ext>
            </a:extLst>
          </p:cNvPr>
          <p:cNvPicPr>
            <a:picLocks noChangeAspect="1"/>
          </p:cNvPicPr>
          <p:nvPr/>
        </p:nvPicPr>
        <p:blipFill>
          <a:blip r:embed="rId3"/>
          <a:stretch>
            <a:fillRect/>
          </a:stretch>
        </p:blipFill>
        <p:spPr>
          <a:xfrm>
            <a:off x="1962467" y="3267210"/>
            <a:ext cx="8100218" cy="2595110"/>
          </a:xfrm>
          <a:prstGeom prst="rect">
            <a:avLst/>
          </a:prstGeom>
        </p:spPr>
      </p:pic>
    </p:spTree>
    <p:extLst>
      <p:ext uri="{BB962C8B-B14F-4D97-AF65-F5344CB8AC3E}">
        <p14:creationId xmlns:p14="http://schemas.microsoft.com/office/powerpoint/2010/main" val="1897800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Démarche de construction d’une pièce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30</a:t>
            </a:fld>
            <a:endParaRPr lang="en-US" dirty="0"/>
          </a:p>
        </p:txBody>
      </p:sp>
      <p:sp>
        <p:nvSpPr>
          <p:cNvPr id="13" name="Rectangle 12">
            <a:extLst>
              <a:ext uri="{FF2B5EF4-FFF2-40B4-BE49-F238E27FC236}">
                <a16:creationId xmlns:a16="http://schemas.microsoft.com/office/drawing/2014/main" id="{E0908230-F0A9-4BA5-B4C7-4AC32F97AB30}"/>
              </a:ext>
            </a:extLst>
          </p:cNvPr>
          <p:cNvSpPr/>
          <p:nvPr/>
        </p:nvSpPr>
        <p:spPr>
          <a:xfrm>
            <a:off x="452028" y="1868021"/>
            <a:ext cx="3506088" cy="369332"/>
          </a:xfrm>
          <a:prstGeom prst="rect">
            <a:avLst/>
          </a:prstGeom>
        </p:spPr>
        <p:txBody>
          <a:bodyPr wrap="none">
            <a:spAutoFit/>
          </a:bodyPr>
          <a:lstStyle/>
          <a:p>
            <a:r>
              <a:rPr lang="fr-FR" dirty="0">
                <a:latin typeface="ArialUnicodeMS"/>
              </a:rPr>
              <a:t>Création d’une esquisse (profile)</a:t>
            </a:r>
            <a:endParaRPr lang="fr-FR" dirty="0"/>
          </a:p>
        </p:txBody>
      </p:sp>
      <p:pic>
        <p:nvPicPr>
          <p:cNvPr id="16" name="Image 15">
            <a:extLst>
              <a:ext uri="{FF2B5EF4-FFF2-40B4-BE49-F238E27FC236}">
                <a16:creationId xmlns:a16="http://schemas.microsoft.com/office/drawing/2014/main" id="{0F005362-7A87-4676-B5FF-F4770CDDC0E6}"/>
              </a:ext>
            </a:extLst>
          </p:cNvPr>
          <p:cNvPicPr>
            <a:picLocks noChangeAspect="1"/>
          </p:cNvPicPr>
          <p:nvPr/>
        </p:nvPicPr>
        <p:blipFill rotWithShape="1">
          <a:blip r:embed="rId3"/>
          <a:srcRect r="54923" b="4021"/>
          <a:stretch/>
        </p:blipFill>
        <p:spPr>
          <a:xfrm>
            <a:off x="253842" y="2642334"/>
            <a:ext cx="4524865" cy="2709680"/>
          </a:xfrm>
          <a:prstGeom prst="rect">
            <a:avLst/>
          </a:prstGeom>
        </p:spPr>
      </p:pic>
      <p:pic>
        <p:nvPicPr>
          <p:cNvPr id="20" name="Image 19">
            <a:extLst>
              <a:ext uri="{FF2B5EF4-FFF2-40B4-BE49-F238E27FC236}">
                <a16:creationId xmlns:a16="http://schemas.microsoft.com/office/drawing/2014/main" id="{832AEA69-66EF-47C7-898E-5580C4903EE3}"/>
              </a:ext>
            </a:extLst>
          </p:cNvPr>
          <p:cNvPicPr>
            <a:picLocks noChangeAspect="1"/>
          </p:cNvPicPr>
          <p:nvPr/>
        </p:nvPicPr>
        <p:blipFill>
          <a:blip r:embed="rId4"/>
          <a:stretch>
            <a:fillRect/>
          </a:stretch>
        </p:blipFill>
        <p:spPr>
          <a:xfrm>
            <a:off x="4948417" y="3073091"/>
            <a:ext cx="2291990" cy="1848165"/>
          </a:xfrm>
          <a:prstGeom prst="rect">
            <a:avLst/>
          </a:prstGeom>
        </p:spPr>
      </p:pic>
      <p:pic>
        <p:nvPicPr>
          <p:cNvPr id="21" name="Image 20">
            <a:extLst>
              <a:ext uri="{FF2B5EF4-FFF2-40B4-BE49-F238E27FC236}">
                <a16:creationId xmlns:a16="http://schemas.microsoft.com/office/drawing/2014/main" id="{D8A62439-F7A3-4948-84C5-14FC675D5674}"/>
              </a:ext>
            </a:extLst>
          </p:cNvPr>
          <p:cNvPicPr>
            <a:picLocks noChangeAspect="1"/>
          </p:cNvPicPr>
          <p:nvPr/>
        </p:nvPicPr>
        <p:blipFill>
          <a:blip r:embed="rId5"/>
          <a:stretch>
            <a:fillRect/>
          </a:stretch>
        </p:blipFill>
        <p:spPr>
          <a:xfrm>
            <a:off x="7240407" y="3378536"/>
            <a:ext cx="2044995" cy="1372573"/>
          </a:xfrm>
          <a:prstGeom prst="rect">
            <a:avLst/>
          </a:prstGeom>
        </p:spPr>
      </p:pic>
      <p:pic>
        <p:nvPicPr>
          <p:cNvPr id="22" name="Image 21">
            <a:extLst>
              <a:ext uri="{FF2B5EF4-FFF2-40B4-BE49-F238E27FC236}">
                <a16:creationId xmlns:a16="http://schemas.microsoft.com/office/drawing/2014/main" id="{E4F0212D-D0E2-4192-A44C-4AF1C56C64E9}"/>
              </a:ext>
            </a:extLst>
          </p:cNvPr>
          <p:cNvPicPr>
            <a:picLocks noChangeAspect="1"/>
          </p:cNvPicPr>
          <p:nvPr/>
        </p:nvPicPr>
        <p:blipFill>
          <a:blip r:embed="rId6"/>
          <a:stretch>
            <a:fillRect/>
          </a:stretch>
        </p:blipFill>
        <p:spPr>
          <a:xfrm>
            <a:off x="9285402" y="3082266"/>
            <a:ext cx="2771432" cy="1829813"/>
          </a:xfrm>
          <a:prstGeom prst="rect">
            <a:avLst/>
          </a:prstGeom>
        </p:spPr>
      </p:pic>
      <p:sp>
        <p:nvSpPr>
          <p:cNvPr id="24" name="Rectangle 23">
            <a:extLst>
              <a:ext uri="{FF2B5EF4-FFF2-40B4-BE49-F238E27FC236}">
                <a16:creationId xmlns:a16="http://schemas.microsoft.com/office/drawing/2014/main" id="{EFAF1386-ABFE-460F-82C9-4265437EFCCD}"/>
              </a:ext>
            </a:extLst>
          </p:cNvPr>
          <p:cNvSpPr/>
          <p:nvPr/>
        </p:nvSpPr>
        <p:spPr>
          <a:xfrm>
            <a:off x="4853490" y="4925136"/>
            <a:ext cx="2136606" cy="584775"/>
          </a:xfrm>
          <a:prstGeom prst="rect">
            <a:avLst/>
          </a:prstGeom>
        </p:spPr>
        <p:txBody>
          <a:bodyPr wrap="square">
            <a:spAutoFit/>
          </a:bodyPr>
          <a:lstStyle/>
          <a:p>
            <a:pPr algn="ctr"/>
            <a:r>
              <a:rPr lang="fr-FR" sz="1600" dirty="0">
                <a:latin typeface="ArialUnicodeMS"/>
              </a:rPr>
              <a:t>Esquisses totalement contraintes</a:t>
            </a:r>
          </a:p>
        </p:txBody>
      </p:sp>
      <p:sp>
        <p:nvSpPr>
          <p:cNvPr id="25" name="Rectangle 24">
            <a:extLst>
              <a:ext uri="{FF2B5EF4-FFF2-40B4-BE49-F238E27FC236}">
                <a16:creationId xmlns:a16="http://schemas.microsoft.com/office/drawing/2014/main" id="{DA406FCE-9CF7-4994-B1F8-4F7ED51BDCED}"/>
              </a:ext>
            </a:extLst>
          </p:cNvPr>
          <p:cNvSpPr/>
          <p:nvPr/>
        </p:nvSpPr>
        <p:spPr>
          <a:xfrm>
            <a:off x="7410117" y="4925136"/>
            <a:ext cx="1950133" cy="584775"/>
          </a:xfrm>
          <a:prstGeom prst="rect">
            <a:avLst/>
          </a:prstGeom>
        </p:spPr>
        <p:txBody>
          <a:bodyPr wrap="square">
            <a:spAutoFit/>
          </a:bodyPr>
          <a:lstStyle/>
          <a:p>
            <a:r>
              <a:rPr lang="fr-FR" sz="1600" dirty="0">
                <a:latin typeface="ArialUnicodeMS"/>
              </a:rPr>
              <a:t>Esquisses sous-contraintes</a:t>
            </a:r>
          </a:p>
        </p:txBody>
      </p:sp>
      <p:sp>
        <p:nvSpPr>
          <p:cNvPr id="26" name="Rectangle 25">
            <a:extLst>
              <a:ext uri="{FF2B5EF4-FFF2-40B4-BE49-F238E27FC236}">
                <a16:creationId xmlns:a16="http://schemas.microsoft.com/office/drawing/2014/main" id="{98979271-782E-4968-86D4-360F49D9FFE6}"/>
              </a:ext>
            </a:extLst>
          </p:cNvPr>
          <p:cNvSpPr/>
          <p:nvPr/>
        </p:nvSpPr>
        <p:spPr>
          <a:xfrm>
            <a:off x="9796969" y="4912079"/>
            <a:ext cx="2260389" cy="584775"/>
          </a:xfrm>
          <a:prstGeom prst="rect">
            <a:avLst/>
          </a:prstGeom>
        </p:spPr>
        <p:txBody>
          <a:bodyPr wrap="square">
            <a:spAutoFit/>
          </a:bodyPr>
          <a:lstStyle/>
          <a:p>
            <a:r>
              <a:rPr lang="fr-FR" sz="1600" dirty="0">
                <a:latin typeface="ArialUnicodeMS"/>
              </a:rPr>
              <a:t>Esquisses sur-contraintes</a:t>
            </a:r>
          </a:p>
        </p:txBody>
      </p:sp>
      <p:sp>
        <p:nvSpPr>
          <p:cNvPr id="27" name="Rectangle 26">
            <a:extLst>
              <a:ext uri="{FF2B5EF4-FFF2-40B4-BE49-F238E27FC236}">
                <a16:creationId xmlns:a16="http://schemas.microsoft.com/office/drawing/2014/main" id="{8CEFAF42-5B3E-402D-96BB-FF6E505631C4}"/>
              </a:ext>
            </a:extLst>
          </p:cNvPr>
          <p:cNvSpPr/>
          <p:nvPr/>
        </p:nvSpPr>
        <p:spPr>
          <a:xfrm>
            <a:off x="185738" y="2562225"/>
            <a:ext cx="514350" cy="510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36218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Démarche de construction d’une pièce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31</a:t>
            </a:fld>
            <a:endParaRPr lang="en-US" dirty="0"/>
          </a:p>
        </p:txBody>
      </p:sp>
      <p:sp>
        <p:nvSpPr>
          <p:cNvPr id="14" name="Rectangle 13">
            <a:extLst>
              <a:ext uri="{FF2B5EF4-FFF2-40B4-BE49-F238E27FC236}">
                <a16:creationId xmlns:a16="http://schemas.microsoft.com/office/drawing/2014/main" id="{DF16BF4B-09F2-4FFB-86D3-FA435632165E}"/>
              </a:ext>
            </a:extLst>
          </p:cNvPr>
          <p:cNvSpPr/>
          <p:nvPr/>
        </p:nvSpPr>
        <p:spPr>
          <a:xfrm>
            <a:off x="1141413" y="1733042"/>
            <a:ext cx="2682209" cy="400110"/>
          </a:xfrm>
          <a:prstGeom prst="rect">
            <a:avLst/>
          </a:prstGeom>
        </p:spPr>
        <p:txBody>
          <a:bodyPr wrap="none">
            <a:spAutoFit/>
          </a:bodyPr>
          <a:lstStyle/>
          <a:p>
            <a:r>
              <a:rPr lang="fr-FR" sz="2000" b="1" dirty="0"/>
              <a:t>Choix du meilleur profil</a:t>
            </a:r>
            <a:endParaRPr lang="fr-FR" sz="2000" b="1" dirty="0">
              <a:solidFill>
                <a:srgbClr val="000000"/>
              </a:solidFill>
            </a:endParaRPr>
          </a:p>
        </p:txBody>
      </p:sp>
      <p:pic>
        <p:nvPicPr>
          <p:cNvPr id="7" name="Image 6">
            <a:extLst>
              <a:ext uri="{FF2B5EF4-FFF2-40B4-BE49-F238E27FC236}">
                <a16:creationId xmlns:a16="http://schemas.microsoft.com/office/drawing/2014/main" id="{967A00EF-F415-43C3-B1CE-1B8244BFCDBA}"/>
              </a:ext>
            </a:extLst>
          </p:cNvPr>
          <p:cNvPicPr>
            <a:picLocks noChangeAspect="1"/>
          </p:cNvPicPr>
          <p:nvPr/>
        </p:nvPicPr>
        <p:blipFill>
          <a:blip r:embed="rId3">
            <a:lum contrast="20000"/>
          </a:blip>
          <a:stretch>
            <a:fillRect/>
          </a:stretch>
        </p:blipFill>
        <p:spPr>
          <a:xfrm>
            <a:off x="326433" y="2231554"/>
            <a:ext cx="6631889" cy="3873558"/>
          </a:xfrm>
          <a:prstGeom prst="rect">
            <a:avLst/>
          </a:prstGeom>
        </p:spPr>
      </p:pic>
      <p:pic>
        <p:nvPicPr>
          <p:cNvPr id="10" name="Image 9">
            <a:extLst>
              <a:ext uri="{FF2B5EF4-FFF2-40B4-BE49-F238E27FC236}">
                <a16:creationId xmlns:a16="http://schemas.microsoft.com/office/drawing/2014/main" id="{0960D636-A7D5-48E3-A3D7-AD094FE96F87}"/>
              </a:ext>
            </a:extLst>
          </p:cNvPr>
          <p:cNvPicPr>
            <a:picLocks noChangeAspect="1"/>
          </p:cNvPicPr>
          <p:nvPr/>
        </p:nvPicPr>
        <p:blipFill>
          <a:blip r:embed="rId4"/>
          <a:stretch>
            <a:fillRect/>
          </a:stretch>
        </p:blipFill>
        <p:spPr>
          <a:xfrm>
            <a:off x="6958322" y="3111040"/>
            <a:ext cx="5178154" cy="2202203"/>
          </a:xfrm>
          <a:prstGeom prst="rect">
            <a:avLst/>
          </a:prstGeom>
        </p:spPr>
      </p:pic>
    </p:spTree>
    <p:extLst>
      <p:ext uri="{BB962C8B-B14F-4D97-AF65-F5344CB8AC3E}">
        <p14:creationId xmlns:p14="http://schemas.microsoft.com/office/powerpoint/2010/main" val="2016225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Introduction au SolidWorks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32</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2862322"/>
          </a:xfrm>
          <a:prstGeom prst="rect">
            <a:avLst/>
          </a:prstGeom>
        </p:spPr>
        <p:txBody>
          <a:bodyPr wrap="square">
            <a:spAutoFit/>
          </a:bodyPr>
          <a:lstStyle/>
          <a:p>
            <a:r>
              <a:rPr lang="fr-FR" b="1" dirty="0"/>
              <a:t>Types de fichiers :</a:t>
            </a:r>
          </a:p>
          <a:p>
            <a:r>
              <a:rPr lang="fr-FR" b="1" dirty="0"/>
              <a:t>Format SolidWorks</a:t>
            </a:r>
          </a:p>
          <a:p>
            <a:r>
              <a:rPr lang="fr-FR" dirty="0"/>
              <a:t>.SLDPRT</a:t>
            </a:r>
          </a:p>
          <a:p>
            <a:r>
              <a:rPr lang="fr-FR" dirty="0"/>
              <a:t>.SLDASM</a:t>
            </a:r>
            <a:endParaRPr lang="fr-FR" b="1" dirty="0"/>
          </a:p>
          <a:p>
            <a:r>
              <a:rPr lang="fr-FR" dirty="0"/>
              <a:t>.SLDDRW</a:t>
            </a:r>
          </a:p>
          <a:p>
            <a:endParaRPr lang="fr-FR" dirty="0"/>
          </a:p>
          <a:p>
            <a:r>
              <a:rPr lang="fr-FR" b="1" dirty="0"/>
              <a:t>Autres formats :</a:t>
            </a:r>
          </a:p>
          <a:p>
            <a:r>
              <a:rPr lang="fr-FR" dirty="0"/>
              <a:t>.DXF (Découpe laser (2D))</a:t>
            </a:r>
          </a:p>
          <a:p>
            <a:r>
              <a:rPr lang="fr-FR" dirty="0"/>
              <a:t>.STL (Impression 3D)</a:t>
            </a:r>
          </a:p>
          <a:p>
            <a:endParaRPr lang="fr-FR" dirty="0"/>
          </a:p>
        </p:txBody>
      </p:sp>
      <p:pic>
        <p:nvPicPr>
          <p:cNvPr id="12" name="Image 11">
            <a:extLst>
              <a:ext uri="{FF2B5EF4-FFF2-40B4-BE49-F238E27FC236}">
                <a16:creationId xmlns:a16="http://schemas.microsoft.com/office/drawing/2014/main" id="{1D32F30A-26BB-46F1-B5B5-8717586AE7B3}"/>
              </a:ext>
            </a:extLst>
          </p:cNvPr>
          <p:cNvPicPr>
            <a:picLocks noChangeAspect="1"/>
          </p:cNvPicPr>
          <p:nvPr/>
        </p:nvPicPr>
        <p:blipFill>
          <a:blip r:embed="rId3"/>
          <a:stretch>
            <a:fillRect/>
          </a:stretch>
        </p:blipFill>
        <p:spPr>
          <a:xfrm>
            <a:off x="3125817" y="1809146"/>
            <a:ext cx="7733122" cy="4833201"/>
          </a:xfrm>
          <a:prstGeom prst="rect">
            <a:avLst/>
          </a:prstGeom>
        </p:spPr>
      </p:pic>
    </p:spTree>
    <p:extLst>
      <p:ext uri="{BB962C8B-B14F-4D97-AF65-F5344CB8AC3E}">
        <p14:creationId xmlns:p14="http://schemas.microsoft.com/office/powerpoint/2010/main" val="1801139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Introduction au SolidWorks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33</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369332"/>
          </a:xfrm>
          <a:prstGeom prst="rect">
            <a:avLst/>
          </a:prstGeom>
        </p:spPr>
        <p:txBody>
          <a:bodyPr wrap="square">
            <a:spAutoFit/>
          </a:bodyPr>
          <a:lstStyle/>
          <a:p>
            <a:r>
              <a:rPr lang="fr-FR" b="1" dirty="0"/>
              <a:t>Vue d'ensemble de l'interface utilisateur</a:t>
            </a:r>
          </a:p>
        </p:txBody>
      </p:sp>
      <p:pic>
        <p:nvPicPr>
          <p:cNvPr id="11" name="Image 10">
            <a:extLst>
              <a:ext uri="{FF2B5EF4-FFF2-40B4-BE49-F238E27FC236}">
                <a16:creationId xmlns:a16="http://schemas.microsoft.com/office/drawing/2014/main" id="{AB3DB12F-4B49-47B0-A431-33A7672988B5}"/>
              </a:ext>
            </a:extLst>
          </p:cNvPr>
          <p:cNvPicPr>
            <a:picLocks noChangeAspect="1"/>
          </p:cNvPicPr>
          <p:nvPr/>
        </p:nvPicPr>
        <p:blipFill>
          <a:blip r:embed="rId3"/>
          <a:stretch>
            <a:fillRect/>
          </a:stretch>
        </p:blipFill>
        <p:spPr>
          <a:xfrm>
            <a:off x="2019571" y="2136747"/>
            <a:ext cx="7880887" cy="4253592"/>
          </a:xfrm>
          <a:prstGeom prst="rect">
            <a:avLst/>
          </a:prstGeom>
        </p:spPr>
      </p:pic>
    </p:spTree>
    <p:extLst>
      <p:ext uri="{BB962C8B-B14F-4D97-AF65-F5344CB8AC3E}">
        <p14:creationId xmlns:p14="http://schemas.microsoft.com/office/powerpoint/2010/main" val="3443153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Introduction au SolidWorks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34</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369332"/>
          </a:xfrm>
          <a:prstGeom prst="rect">
            <a:avLst/>
          </a:prstGeom>
        </p:spPr>
        <p:txBody>
          <a:bodyPr wrap="square">
            <a:spAutoFit/>
          </a:bodyPr>
          <a:lstStyle/>
          <a:p>
            <a:r>
              <a:rPr lang="fr-FR" b="1" dirty="0"/>
              <a:t>Exercices 1 : création d’une pièce</a:t>
            </a:r>
          </a:p>
        </p:txBody>
      </p:sp>
      <p:grpSp>
        <p:nvGrpSpPr>
          <p:cNvPr id="4" name="Groupe 3">
            <a:extLst>
              <a:ext uri="{FF2B5EF4-FFF2-40B4-BE49-F238E27FC236}">
                <a16:creationId xmlns:a16="http://schemas.microsoft.com/office/drawing/2014/main" id="{6D93EF3B-6067-444A-86D4-71845CEC847A}"/>
              </a:ext>
            </a:extLst>
          </p:cNvPr>
          <p:cNvGrpSpPr/>
          <p:nvPr/>
        </p:nvGrpSpPr>
        <p:grpSpPr>
          <a:xfrm>
            <a:off x="6291263" y="1811636"/>
            <a:ext cx="4186238" cy="4536776"/>
            <a:chOff x="3519488" y="1802111"/>
            <a:chExt cx="4186238" cy="4536776"/>
          </a:xfrm>
        </p:grpSpPr>
        <p:pic>
          <p:nvPicPr>
            <p:cNvPr id="3" name="Image 2">
              <a:extLst>
                <a:ext uri="{FF2B5EF4-FFF2-40B4-BE49-F238E27FC236}">
                  <a16:creationId xmlns:a16="http://schemas.microsoft.com/office/drawing/2014/main" id="{9F0B27A5-1FA8-483D-A77E-CD2562EE325B}"/>
                </a:ext>
              </a:extLst>
            </p:cNvPr>
            <p:cNvPicPr>
              <a:picLocks noChangeAspect="1"/>
            </p:cNvPicPr>
            <p:nvPr/>
          </p:nvPicPr>
          <p:blipFill>
            <a:blip r:embed="rId3"/>
            <a:stretch>
              <a:fillRect/>
            </a:stretch>
          </p:blipFill>
          <p:spPr>
            <a:xfrm>
              <a:off x="3519488" y="1802111"/>
              <a:ext cx="4186238" cy="4536776"/>
            </a:xfrm>
            <a:prstGeom prst="rect">
              <a:avLst/>
            </a:prstGeom>
          </p:spPr>
        </p:pic>
        <p:sp>
          <p:nvSpPr>
            <p:cNvPr id="7" name="Rectangle 6">
              <a:extLst>
                <a:ext uri="{FF2B5EF4-FFF2-40B4-BE49-F238E27FC236}">
                  <a16:creationId xmlns:a16="http://schemas.microsoft.com/office/drawing/2014/main" id="{3CEEE570-598F-406C-9539-79549DA06565}"/>
                </a:ext>
              </a:extLst>
            </p:cNvPr>
            <p:cNvSpPr/>
            <p:nvPr/>
          </p:nvSpPr>
          <p:spPr>
            <a:xfrm>
              <a:off x="6119177" y="4070499"/>
              <a:ext cx="1186497" cy="10895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98171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Introduction au SolidWorks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35</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369332"/>
          </a:xfrm>
          <a:prstGeom prst="rect">
            <a:avLst/>
          </a:prstGeom>
        </p:spPr>
        <p:txBody>
          <a:bodyPr wrap="square">
            <a:spAutoFit/>
          </a:bodyPr>
          <a:lstStyle/>
          <a:p>
            <a:r>
              <a:rPr lang="fr-FR" b="1" dirty="0"/>
              <a:t>Exercices 2 : création d’une pièce et mise en plan</a:t>
            </a:r>
          </a:p>
        </p:txBody>
      </p:sp>
      <p:grpSp>
        <p:nvGrpSpPr>
          <p:cNvPr id="6" name="Groupe 5">
            <a:extLst>
              <a:ext uri="{FF2B5EF4-FFF2-40B4-BE49-F238E27FC236}">
                <a16:creationId xmlns:a16="http://schemas.microsoft.com/office/drawing/2014/main" id="{6D1D6523-15BA-42D4-82A1-00D7531BE188}"/>
              </a:ext>
            </a:extLst>
          </p:cNvPr>
          <p:cNvGrpSpPr/>
          <p:nvPr/>
        </p:nvGrpSpPr>
        <p:grpSpPr>
          <a:xfrm>
            <a:off x="6291263" y="1811636"/>
            <a:ext cx="4186238" cy="4536776"/>
            <a:chOff x="6291263" y="1811636"/>
            <a:chExt cx="4186238" cy="4536776"/>
          </a:xfrm>
        </p:grpSpPr>
        <p:pic>
          <p:nvPicPr>
            <p:cNvPr id="3" name="Image 2">
              <a:extLst>
                <a:ext uri="{FF2B5EF4-FFF2-40B4-BE49-F238E27FC236}">
                  <a16:creationId xmlns:a16="http://schemas.microsoft.com/office/drawing/2014/main" id="{9F0B27A5-1FA8-483D-A77E-CD2562EE325B}"/>
                </a:ext>
              </a:extLst>
            </p:cNvPr>
            <p:cNvPicPr>
              <a:picLocks noChangeAspect="1"/>
            </p:cNvPicPr>
            <p:nvPr/>
          </p:nvPicPr>
          <p:blipFill>
            <a:blip r:embed="rId3"/>
            <a:stretch>
              <a:fillRect/>
            </a:stretch>
          </p:blipFill>
          <p:spPr>
            <a:xfrm>
              <a:off x="6291263" y="1811636"/>
              <a:ext cx="4186238" cy="4536776"/>
            </a:xfrm>
            <a:prstGeom prst="rect">
              <a:avLst/>
            </a:prstGeom>
          </p:spPr>
        </p:pic>
        <p:sp>
          <p:nvSpPr>
            <p:cNvPr id="7" name="Rectangle 6">
              <a:extLst>
                <a:ext uri="{FF2B5EF4-FFF2-40B4-BE49-F238E27FC236}">
                  <a16:creationId xmlns:a16="http://schemas.microsoft.com/office/drawing/2014/main" id="{3CEEE570-598F-406C-9539-79549DA06565}"/>
                </a:ext>
              </a:extLst>
            </p:cNvPr>
            <p:cNvSpPr/>
            <p:nvPr/>
          </p:nvSpPr>
          <p:spPr>
            <a:xfrm>
              <a:off x="6395402" y="4080024"/>
              <a:ext cx="1186497" cy="10895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760796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Introduction au SolidWorks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36</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369332"/>
          </a:xfrm>
          <a:prstGeom prst="rect">
            <a:avLst/>
          </a:prstGeom>
        </p:spPr>
        <p:txBody>
          <a:bodyPr wrap="square">
            <a:spAutoFit/>
          </a:bodyPr>
          <a:lstStyle/>
          <a:p>
            <a:r>
              <a:rPr lang="fr-FR" b="1" dirty="0"/>
              <a:t>Exercices 3 (Test) : création et mise en plan de deux pièces</a:t>
            </a:r>
          </a:p>
        </p:txBody>
      </p:sp>
      <p:pic>
        <p:nvPicPr>
          <p:cNvPr id="9" name="Image 8">
            <a:extLst>
              <a:ext uri="{FF2B5EF4-FFF2-40B4-BE49-F238E27FC236}">
                <a16:creationId xmlns:a16="http://schemas.microsoft.com/office/drawing/2014/main" id="{CC8E13E1-5AC5-49F9-8C37-216EDD1422BF}"/>
              </a:ext>
            </a:extLst>
          </p:cNvPr>
          <p:cNvPicPr>
            <a:picLocks noChangeAspect="1"/>
          </p:cNvPicPr>
          <p:nvPr/>
        </p:nvPicPr>
        <p:blipFill>
          <a:blip r:embed="rId3"/>
          <a:stretch>
            <a:fillRect/>
          </a:stretch>
        </p:blipFill>
        <p:spPr>
          <a:xfrm>
            <a:off x="0" y="2558975"/>
            <a:ext cx="3317465" cy="3093409"/>
          </a:xfrm>
          <a:prstGeom prst="rect">
            <a:avLst/>
          </a:prstGeom>
        </p:spPr>
      </p:pic>
      <p:pic>
        <p:nvPicPr>
          <p:cNvPr id="10" name="Image 9">
            <a:extLst>
              <a:ext uri="{FF2B5EF4-FFF2-40B4-BE49-F238E27FC236}">
                <a16:creationId xmlns:a16="http://schemas.microsoft.com/office/drawing/2014/main" id="{0596F4A3-33DD-46BD-9418-CF06CF85D580}"/>
              </a:ext>
            </a:extLst>
          </p:cNvPr>
          <p:cNvPicPr>
            <a:picLocks noChangeAspect="1"/>
          </p:cNvPicPr>
          <p:nvPr/>
        </p:nvPicPr>
        <p:blipFill>
          <a:blip r:embed="rId4"/>
          <a:stretch>
            <a:fillRect/>
          </a:stretch>
        </p:blipFill>
        <p:spPr>
          <a:xfrm>
            <a:off x="3317742" y="2913417"/>
            <a:ext cx="4451808" cy="2738967"/>
          </a:xfrm>
          <a:prstGeom prst="rect">
            <a:avLst/>
          </a:prstGeom>
        </p:spPr>
      </p:pic>
      <p:pic>
        <p:nvPicPr>
          <p:cNvPr id="7" name="Image 6">
            <a:extLst>
              <a:ext uri="{FF2B5EF4-FFF2-40B4-BE49-F238E27FC236}">
                <a16:creationId xmlns:a16="http://schemas.microsoft.com/office/drawing/2014/main" id="{A274EB47-B3F9-4366-A751-77C7BC4C65D4}"/>
              </a:ext>
            </a:extLst>
          </p:cNvPr>
          <p:cNvPicPr>
            <a:picLocks noChangeAspect="1"/>
          </p:cNvPicPr>
          <p:nvPr/>
        </p:nvPicPr>
        <p:blipFill>
          <a:blip r:embed="rId5"/>
          <a:stretch>
            <a:fillRect/>
          </a:stretch>
        </p:blipFill>
        <p:spPr>
          <a:xfrm>
            <a:off x="7769550" y="2348316"/>
            <a:ext cx="4399079" cy="3714554"/>
          </a:xfrm>
          <a:prstGeom prst="rect">
            <a:avLst/>
          </a:prstGeom>
        </p:spPr>
      </p:pic>
    </p:spTree>
    <p:extLst>
      <p:ext uri="{BB962C8B-B14F-4D97-AF65-F5344CB8AC3E}">
        <p14:creationId xmlns:p14="http://schemas.microsoft.com/office/powerpoint/2010/main" val="1259019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r>
              <a:rPr lang="fr-FR" sz="3600" dirty="0"/>
              <a:t>Démarche globale (goodies)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37</a:t>
            </a:fld>
            <a:endParaRPr lang="en-US" dirty="0"/>
          </a:p>
        </p:txBody>
      </p:sp>
      <p:sp>
        <p:nvSpPr>
          <p:cNvPr id="6" name="Titre 1">
            <a:extLst>
              <a:ext uri="{FF2B5EF4-FFF2-40B4-BE49-F238E27FC236}">
                <a16:creationId xmlns:a16="http://schemas.microsoft.com/office/drawing/2014/main" id="{34DCE137-CA79-4EAB-A6F0-DCCAED10E213}"/>
              </a:ext>
            </a:extLst>
          </p:cNvPr>
          <p:cNvSpPr txBox="1">
            <a:spLocks/>
          </p:cNvSpPr>
          <p:nvPr/>
        </p:nvSpPr>
        <p:spPr>
          <a:xfrm>
            <a:off x="913775" y="618517"/>
            <a:ext cx="10364451" cy="874617"/>
          </a:xfrm>
          <a:prstGeom prst="rect">
            <a:avLst/>
          </a:prstGeom>
        </p:spPr>
        <p:txBody>
          <a:bodyPr vert="horz" lIns="91440" tIns="45720" rIns="91440" bIns="45720" rtlCol="0" anchor="b">
            <a:normAutofit fontScale="97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fr-FR" dirty="0">
              <a:solidFill>
                <a:srgbClr val="C00000"/>
              </a:solidFill>
            </a:endParaRPr>
          </a:p>
        </p:txBody>
      </p:sp>
      <p:pic>
        <p:nvPicPr>
          <p:cNvPr id="7" name="Espace réservé du contenu 3">
            <a:extLst>
              <a:ext uri="{FF2B5EF4-FFF2-40B4-BE49-F238E27FC236}">
                <a16:creationId xmlns:a16="http://schemas.microsoft.com/office/drawing/2014/main" id="{7CE0B44E-C6B3-4D59-9ED7-FC4C361B0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568" y="2825060"/>
            <a:ext cx="2564910" cy="1866544"/>
          </a:xfrm>
          <a:prstGeom prst="rect">
            <a:avLst/>
          </a:prstGeom>
        </p:spPr>
      </p:pic>
      <p:sp>
        <p:nvSpPr>
          <p:cNvPr id="9" name="Rectangle 8">
            <a:extLst>
              <a:ext uri="{FF2B5EF4-FFF2-40B4-BE49-F238E27FC236}">
                <a16:creationId xmlns:a16="http://schemas.microsoft.com/office/drawing/2014/main" id="{73D837BD-850A-4FC7-8155-5E12E3FF6B41}"/>
              </a:ext>
            </a:extLst>
          </p:cNvPr>
          <p:cNvSpPr/>
          <p:nvPr/>
        </p:nvSpPr>
        <p:spPr>
          <a:xfrm>
            <a:off x="7622914" y="1961054"/>
            <a:ext cx="1866217" cy="461665"/>
          </a:xfrm>
          <a:prstGeom prst="rect">
            <a:avLst/>
          </a:prstGeom>
        </p:spPr>
        <p:txBody>
          <a:bodyPr wrap="none">
            <a:spAutoFit/>
          </a:bodyPr>
          <a:lstStyle/>
          <a:p>
            <a:r>
              <a:rPr lang="fr-FR" sz="2400" b="1" i="1" dirty="0"/>
              <a:t>Découpe laser</a:t>
            </a:r>
          </a:p>
        </p:txBody>
      </p:sp>
      <p:pic>
        <p:nvPicPr>
          <p:cNvPr id="10" name="Image 9">
            <a:extLst>
              <a:ext uri="{FF2B5EF4-FFF2-40B4-BE49-F238E27FC236}">
                <a16:creationId xmlns:a16="http://schemas.microsoft.com/office/drawing/2014/main" id="{B915D683-B2F6-464B-BE1A-37E01E7C5F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25" y="4691604"/>
            <a:ext cx="2179440" cy="1830729"/>
          </a:xfrm>
          <a:prstGeom prst="rect">
            <a:avLst/>
          </a:prstGeom>
        </p:spPr>
      </p:pic>
      <p:pic>
        <p:nvPicPr>
          <p:cNvPr id="12" name="Image 11">
            <a:extLst>
              <a:ext uri="{FF2B5EF4-FFF2-40B4-BE49-F238E27FC236}">
                <a16:creationId xmlns:a16="http://schemas.microsoft.com/office/drawing/2014/main" id="{53C8A4D3-8243-4083-921C-F6555C2A2C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9098" y="2774668"/>
            <a:ext cx="1773595" cy="1773595"/>
          </a:xfrm>
          <a:prstGeom prst="rect">
            <a:avLst/>
          </a:prstGeom>
        </p:spPr>
      </p:pic>
      <p:pic>
        <p:nvPicPr>
          <p:cNvPr id="13" name="Image 12">
            <a:extLst>
              <a:ext uri="{FF2B5EF4-FFF2-40B4-BE49-F238E27FC236}">
                <a16:creationId xmlns:a16="http://schemas.microsoft.com/office/drawing/2014/main" id="{2F0CD505-7696-4493-AD0E-FDAE48577B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9098" y="4371216"/>
            <a:ext cx="1773595" cy="2151118"/>
          </a:xfrm>
          <a:prstGeom prst="rect">
            <a:avLst/>
          </a:prstGeom>
        </p:spPr>
      </p:pic>
      <p:sp>
        <p:nvSpPr>
          <p:cNvPr id="14" name="Rectangle 13">
            <a:extLst>
              <a:ext uri="{FF2B5EF4-FFF2-40B4-BE49-F238E27FC236}">
                <a16:creationId xmlns:a16="http://schemas.microsoft.com/office/drawing/2014/main" id="{92611547-9EFE-4FDD-96FC-C533809D9613}"/>
              </a:ext>
            </a:extLst>
          </p:cNvPr>
          <p:cNvSpPr/>
          <p:nvPr/>
        </p:nvSpPr>
        <p:spPr>
          <a:xfrm>
            <a:off x="3897934" y="1961054"/>
            <a:ext cx="1495922" cy="461665"/>
          </a:xfrm>
          <a:prstGeom prst="rect">
            <a:avLst/>
          </a:prstGeom>
        </p:spPr>
        <p:txBody>
          <a:bodyPr wrap="none">
            <a:spAutoFit/>
          </a:bodyPr>
          <a:lstStyle/>
          <a:p>
            <a:r>
              <a:rPr lang="fr-FR" sz="2400" b="1" i="1" dirty="0"/>
              <a:t>Conception</a:t>
            </a:r>
          </a:p>
        </p:txBody>
      </p:sp>
      <p:pic>
        <p:nvPicPr>
          <p:cNvPr id="15" name="Image 14">
            <a:extLst>
              <a:ext uri="{FF2B5EF4-FFF2-40B4-BE49-F238E27FC236}">
                <a16:creationId xmlns:a16="http://schemas.microsoft.com/office/drawing/2014/main" id="{414B1222-6B9E-4F75-9C67-E892301488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13" y="3592126"/>
            <a:ext cx="2707837" cy="1770925"/>
          </a:xfrm>
          <a:prstGeom prst="rect">
            <a:avLst/>
          </a:prstGeom>
        </p:spPr>
      </p:pic>
      <p:sp>
        <p:nvSpPr>
          <p:cNvPr id="16" name="Rectangle 15">
            <a:extLst>
              <a:ext uri="{FF2B5EF4-FFF2-40B4-BE49-F238E27FC236}">
                <a16:creationId xmlns:a16="http://schemas.microsoft.com/office/drawing/2014/main" id="{AA89FBA1-B0DE-474C-8EA0-02312A5386DB}"/>
              </a:ext>
            </a:extLst>
          </p:cNvPr>
          <p:cNvSpPr/>
          <p:nvPr/>
        </p:nvSpPr>
        <p:spPr>
          <a:xfrm>
            <a:off x="468585" y="1961054"/>
            <a:ext cx="2418565" cy="830997"/>
          </a:xfrm>
          <a:prstGeom prst="rect">
            <a:avLst/>
          </a:prstGeom>
        </p:spPr>
        <p:txBody>
          <a:bodyPr wrap="square">
            <a:spAutoFit/>
          </a:bodyPr>
          <a:lstStyle/>
          <a:p>
            <a:pPr algn="ctr"/>
            <a:r>
              <a:rPr lang="fr-FR" sz="2400" b="1" i="1" dirty="0"/>
              <a:t>Discussion</a:t>
            </a:r>
          </a:p>
          <a:p>
            <a:pPr algn="ctr"/>
            <a:r>
              <a:rPr lang="fr-FR" sz="2400" b="1" i="1" dirty="0"/>
              <a:t>Chercher des idées</a:t>
            </a:r>
          </a:p>
        </p:txBody>
      </p:sp>
      <p:sp>
        <p:nvSpPr>
          <p:cNvPr id="17" name="Double flèche horizontale 11">
            <a:extLst>
              <a:ext uri="{FF2B5EF4-FFF2-40B4-BE49-F238E27FC236}">
                <a16:creationId xmlns:a16="http://schemas.microsoft.com/office/drawing/2014/main" id="{2C668639-798C-468E-9AC6-B0939B26A65A}"/>
              </a:ext>
            </a:extLst>
          </p:cNvPr>
          <p:cNvSpPr/>
          <p:nvPr/>
        </p:nvSpPr>
        <p:spPr>
          <a:xfrm>
            <a:off x="2916818" y="4371216"/>
            <a:ext cx="810228" cy="32038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lèche droite 13">
            <a:extLst>
              <a:ext uri="{FF2B5EF4-FFF2-40B4-BE49-F238E27FC236}">
                <a16:creationId xmlns:a16="http://schemas.microsoft.com/office/drawing/2014/main" id="{B471A739-78E5-44AE-B974-EC2C9BAABDBD}"/>
              </a:ext>
            </a:extLst>
          </p:cNvPr>
          <p:cNvSpPr/>
          <p:nvPr/>
        </p:nvSpPr>
        <p:spPr>
          <a:xfrm>
            <a:off x="5741043" y="4348066"/>
            <a:ext cx="1284790" cy="269329"/>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droite 14">
            <a:extLst>
              <a:ext uri="{FF2B5EF4-FFF2-40B4-BE49-F238E27FC236}">
                <a16:creationId xmlns:a16="http://schemas.microsoft.com/office/drawing/2014/main" id="{0B55C2F8-40F1-4B9B-85CB-32A2FCBC3246}"/>
              </a:ext>
            </a:extLst>
          </p:cNvPr>
          <p:cNvSpPr/>
          <p:nvPr/>
        </p:nvSpPr>
        <p:spPr>
          <a:xfrm>
            <a:off x="10048277" y="4320157"/>
            <a:ext cx="868102" cy="32038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3676A24C-2358-4BB9-AE2F-EF848ED40B07}"/>
              </a:ext>
            </a:extLst>
          </p:cNvPr>
          <p:cNvSpPr/>
          <p:nvPr/>
        </p:nvSpPr>
        <p:spPr>
          <a:xfrm>
            <a:off x="5842005" y="3950825"/>
            <a:ext cx="1013419" cy="369332"/>
          </a:xfrm>
          <a:prstGeom prst="rect">
            <a:avLst/>
          </a:prstGeom>
        </p:spPr>
        <p:txBody>
          <a:bodyPr wrap="none">
            <a:spAutoFit/>
          </a:bodyPr>
          <a:lstStyle/>
          <a:p>
            <a:r>
              <a:rPr lang="fr-FR" b="1" i="1" dirty="0"/>
              <a:t>2D (DXF)</a:t>
            </a:r>
          </a:p>
        </p:txBody>
      </p:sp>
      <p:sp>
        <p:nvSpPr>
          <p:cNvPr id="21" name="Rectangle 20">
            <a:extLst>
              <a:ext uri="{FF2B5EF4-FFF2-40B4-BE49-F238E27FC236}">
                <a16:creationId xmlns:a16="http://schemas.microsoft.com/office/drawing/2014/main" id="{66976063-13F6-416A-A7D4-2F823C0BC5AD}"/>
              </a:ext>
            </a:extLst>
          </p:cNvPr>
          <p:cNvSpPr/>
          <p:nvPr/>
        </p:nvSpPr>
        <p:spPr>
          <a:xfrm>
            <a:off x="5280031" y="4691604"/>
            <a:ext cx="2190087" cy="923330"/>
          </a:xfrm>
          <a:prstGeom prst="rect">
            <a:avLst/>
          </a:prstGeom>
        </p:spPr>
        <p:txBody>
          <a:bodyPr wrap="none">
            <a:spAutoFit/>
          </a:bodyPr>
          <a:lstStyle/>
          <a:p>
            <a:pPr algn="ctr"/>
            <a:r>
              <a:rPr lang="fr-FR" b="1" i="1" dirty="0"/>
              <a:t>3D (DXF)</a:t>
            </a:r>
          </a:p>
          <a:p>
            <a:pPr algn="ctr"/>
            <a:r>
              <a:rPr lang="fr-FR" b="1" i="1" dirty="0"/>
              <a:t>+</a:t>
            </a:r>
          </a:p>
          <a:p>
            <a:r>
              <a:rPr lang="fr-FR" b="1" i="1" dirty="0"/>
              <a:t>Slicer_For_Fusion360</a:t>
            </a:r>
          </a:p>
        </p:txBody>
      </p:sp>
      <p:pic>
        <p:nvPicPr>
          <p:cNvPr id="22" name="Image 21">
            <a:extLst>
              <a:ext uri="{FF2B5EF4-FFF2-40B4-BE49-F238E27FC236}">
                <a16:creationId xmlns:a16="http://schemas.microsoft.com/office/drawing/2014/main" id="{A956DCFC-9F6E-4A7E-BA31-59B5E8C569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4618" y="5689143"/>
            <a:ext cx="1168616" cy="1168616"/>
          </a:xfrm>
          <a:prstGeom prst="rect">
            <a:avLst/>
          </a:prstGeom>
        </p:spPr>
      </p:pic>
      <p:sp>
        <p:nvSpPr>
          <p:cNvPr id="23" name="Rectangle 22">
            <a:extLst>
              <a:ext uri="{FF2B5EF4-FFF2-40B4-BE49-F238E27FC236}">
                <a16:creationId xmlns:a16="http://schemas.microsoft.com/office/drawing/2014/main" id="{8B773AA5-E412-4A82-93DA-34D9B539D19A}"/>
              </a:ext>
            </a:extLst>
          </p:cNvPr>
          <p:cNvSpPr/>
          <p:nvPr/>
        </p:nvSpPr>
        <p:spPr>
          <a:xfrm rot="16200000">
            <a:off x="10607020" y="4157185"/>
            <a:ext cx="1776448" cy="646331"/>
          </a:xfrm>
          <a:prstGeom prst="rect">
            <a:avLst/>
          </a:prstGeom>
          <a:noFill/>
        </p:spPr>
        <p:txBody>
          <a:bodyPr wrap="none" lIns="91440" tIns="45720" rIns="91440" bIns="45720">
            <a:spAutoFit/>
          </a:bodyPr>
          <a:lstStyle/>
          <a:p>
            <a:pPr algn="ctr"/>
            <a:r>
              <a:rPr lang="fr-FR" sz="3600" b="1" cap="none" spc="0" dirty="0">
                <a:ln w="13462">
                  <a:solidFill>
                    <a:schemeClr val="bg1"/>
                  </a:solidFill>
                  <a:prstDash val="solid"/>
                </a:ln>
                <a:solidFill>
                  <a:srgbClr val="C00000"/>
                </a:solidFill>
                <a:effectLst>
                  <a:outerShdw dist="38100" dir="2700000" algn="bl" rotWithShape="0">
                    <a:schemeClr val="accent5"/>
                  </a:outerShdw>
                </a:effectLst>
              </a:rPr>
              <a:t>Goodies</a:t>
            </a:r>
          </a:p>
        </p:txBody>
      </p:sp>
      <p:pic>
        <p:nvPicPr>
          <p:cNvPr id="24" name="Image 23">
            <a:extLst>
              <a:ext uri="{FF2B5EF4-FFF2-40B4-BE49-F238E27FC236}">
                <a16:creationId xmlns:a16="http://schemas.microsoft.com/office/drawing/2014/main" id="{D0853662-5384-4ECB-839E-03DC2018E6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09813" y="5553301"/>
            <a:ext cx="1682187" cy="1312106"/>
          </a:xfrm>
          <a:prstGeom prst="rect">
            <a:avLst/>
          </a:prstGeom>
        </p:spPr>
      </p:pic>
      <p:pic>
        <p:nvPicPr>
          <p:cNvPr id="25" name="Image 24">
            <a:extLst>
              <a:ext uri="{FF2B5EF4-FFF2-40B4-BE49-F238E27FC236}">
                <a16:creationId xmlns:a16="http://schemas.microsoft.com/office/drawing/2014/main" id="{B6916061-9B7F-40D7-9894-315F2612BA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09813" y="2051560"/>
            <a:ext cx="1676566" cy="1307721"/>
          </a:xfrm>
          <a:prstGeom prst="rect">
            <a:avLst/>
          </a:prstGeom>
        </p:spPr>
      </p:pic>
    </p:spTree>
    <p:extLst>
      <p:ext uri="{BB962C8B-B14F-4D97-AF65-F5344CB8AC3E}">
        <p14:creationId xmlns:p14="http://schemas.microsoft.com/office/powerpoint/2010/main" val="98341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6" grpId="0"/>
      <p:bldP spid="17" grpId="0" animBg="1"/>
      <p:bldP spid="18" grpId="0" animBg="1"/>
      <p:bldP spid="19" grpId="0" animBg="1"/>
      <p:bldP spid="20" grpId="0"/>
      <p:bldP spid="21"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r>
              <a:rPr lang="fr-FR" sz="3600" dirty="0"/>
              <a:t>Cahier des charges (goodies)</a:t>
            </a:r>
          </a:p>
        </p:txBody>
      </p:sp>
      <p:sp>
        <p:nvSpPr>
          <p:cNvPr id="6" name="Titre 1">
            <a:extLst>
              <a:ext uri="{FF2B5EF4-FFF2-40B4-BE49-F238E27FC236}">
                <a16:creationId xmlns:a16="http://schemas.microsoft.com/office/drawing/2014/main" id="{34DCE137-CA79-4EAB-A6F0-DCCAED10E213}"/>
              </a:ext>
            </a:extLst>
          </p:cNvPr>
          <p:cNvSpPr txBox="1">
            <a:spLocks/>
          </p:cNvSpPr>
          <p:nvPr/>
        </p:nvSpPr>
        <p:spPr>
          <a:xfrm>
            <a:off x="913775" y="618517"/>
            <a:ext cx="10364451" cy="874617"/>
          </a:xfrm>
          <a:prstGeom prst="rect">
            <a:avLst/>
          </a:prstGeom>
        </p:spPr>
        <p:txBody>
          <a:bodyPr vert="horz" lIns="91440" tIns="45720" rIns="91440" bIns="45720" rtlCol="0" anchor="b">
            <a:normAutofit fontScale="97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fr-FR" dirty="0">
              <a:solidFill>
                <a:srgbClr val="C00000"/>
              </a:solidFill>
            </a:endParaRPr>
          </a:p>
        </p:txBody>
      </p:sp>
      <p:sp>
        <p:nvSpPr>
          <p:cNvPr id="3" name="Rectangle 2">
            <a:extLst>
              <a:ext uri="{FF2B5EF4-FFF2-40B4-BE49-F238E27FC236}">
                <a16:creationId xmlns:a16="http://schemas.microsoft.com/office/drawing/2014/main" id="{3F6D4CC7-CA42-417E-843B-B9A604C78E5A}"/>
              </a:ext>
            </a:extLst>
          </p:cNvPr>
          <p:cNvSpPr/>
          <p:nvPr/>
        </p:nvSpPr>
        <p:spPr>
          <a:xfrm>
            <a:off x="419169" y="1493134"/>
            <a:ext cx="11350486" cy="4801314"/>
          </a:xfrm>
          <a:prstGeom prst="rect">
            <a:avLst/>
          </a:prstGeom>
        </p:spPr>
        <p:txBody>
          <a:bodyPr wrap="square">
            <a:spAutoFit/>
          </a:bodyPr>
          <a:lstStyle/>
          <a:p>
            <a:r>
              <a:rPr lang="fr-FR" dirty="0">
                <a:solidFill>
                  <a:srgbClr val="000000"/>
                </a:solidFill>
                <a:latin typeface="tahoma" panose="020B0604030504040204" pitchFamily="34" charset="0"/>
              </a:rPr>
              <a:t> </a:t>
            </a:r>
            <a:endParaRPr lang="fr-FR" dirty="0"/>
          </a:p>
          <a:p>
            <a:r>
              <a:rPr lang="fr-FR" dirty="0">
                <a:solidFill>
                  <a:srgbClr val="000000"/>
                </a:solidFill>
                <a:latin typeface="tahoma" panose="020B0604030504040204" pitchFamily="34" charset="0"/>
              </a:rPr>
              <a:t>Un exemplaire de goodies doit être réalisé par la découpeuse laser et présenté lors de la soutenance.</a:t>
            </a:r>
          </a:p>
          <a:p>
            <a:endParaRPr lang="fr-FR" dirty="0">
              <a:solidFill>
                <a:srgbClr val="000000"/>
              </a:solidFill>
              <a:latin typeface="tahoma" panose="020B0604030504040204" pitchFamily="34" charset="0"/>
            </a:endParaRPr>
          </a:p>
          <a:p>
            <a:r>
              <a:rPr lang="fr-FR" dirty="0">
                <a:solidFill>
                  <a:srgbClr val="000000"/>
                </a:solidFill>
                <a:latin typeface="tahoma" panose="020B0604030504040204" pitchFamily="34" charset="0"/>
              </a:rPr>
              <a:t>Chaque groupe dispose de 10 minutes : 5 minutes de présentation, 5 minutes de questions.</a:t>
            </a:r>
            <a:endParaRPr lang="fr-FR" dirty="0"/>
          </a:p>
          <a:p>
            <a:r>
              <a:rPr lang="fr-FR" dirty="0">
                <a:solidFill>
                  <a:srgbClr val="000000"/>
                </a:solidFill>
                <a:latin typeface="tahoma" panose="020B0604030504040204" pitchFamily="34" charset="0"/>
              </a:rPr>
              <a:t> </a:t>
            </a:r>
            <a:endParaRPr lang="fr-FR" dirty="0"/>
          </a:p>
          <a:p>
            <a:r>
              <a:rPr lang="fr-FR" dirty="0">
                <a:solidFill>
                  <a:srgbClr val="000000"/>
                </a:solidFill>
                <a:latin typeface="tahoma" panose="020B0604030504040204" pitchFamily="34" charset="0"/>
              </a:rPr>
              <a:t>La présentation se fera </a:t>
            </a:r>
            <a:r>
              <a:rPr lang="fr-FR" b="1" dirty="0">
                <a:solidFill>
                  <a:srgbClr val="FF0000"/>
                </a:solidFill>
                <a:latin typeface="tahoma" panose="020B0604030504040204" pitchFamily="34" charset="0"/>
              </a:rPr>
              <a:t>avec une </a:t>
            </a:r>
            <a:r>
              <a:rPr lang="fr-FR" b="1">
                <a:solidFill>
                  <a:srgbClr val="FF0000"/>
                </a:solidFill>
                <a:latin typeface="tahoma" panose="020B0604030504040204" pitchFamily="34" charset="0"/>
              </a:rPr>
              <a:t>diapo powerpoint</a:t>
            </a:r>
            <a:r>
              <a:rPr lang="fr-FR" b="1" dirty="0">
                <a:solidFill>
                  <a:srgbClr val="FF0000"/>
                </a:solidFill>
                <a:latin typeface="tahoma" panose="020B0604030504040204" pitchFamily="34" charset="0"/>
              </a:rPr>
              <a:t>, </a:t>
            </a:r>
            <a:r>
              <a:rPr lang="fr-FR" dirty="0">
                <a:solidFill>
                  <a:srgbClr val="000000"/>
                </a:solidFill>
                <a:latin typeface="tahoma" panose="020B0604030504040204" pitchFamily="34" charset="0"/>
              </a:rPr>
              <a:t>il se déroule en deux parties :</a:t>
            </a:r>
          </a:p>
          <a:p>
            <a:r>
              <a:rPr lang="fr-FR" dirty="0">
                <a:solidFill>
                  <a:srgbClr val="000000"/>
                </a:solidFill>
                <a:latin typeface="tahoma" panose="020B0604030504040204" pitchFamily="34" charset="0"/>
              </a:rPr>
              <a:t>-</a:t>
            </a:r>
            <a:r>
              <a:rPr lang="fr-FR" sz="800" dirty="0">
                <a:solidFill>
                  <a:srgbClr val="000000"/>
                </a:solidFill>
                <a:latin typeface="times new roman" panose="02020603050405020304" pitchFamily="18" charset="0"/>
              </a:rPr>
              <a:t>      </a:t>
            </a:r>
            <a:r>
              <a:rPr lang="fr-FR" dirty="0">
                <a:solidFill>
                  <a:srgbClr val="000000"/>
                </a:solidFill>
                <a:latin typeface="tahoma" panose="020B0604030504040204" pitchFamily="34" charset="0"/>
              </a:rPr>
              <a:t>Séduire : 2 minutes de présentation mettant en valeur le goodies mais aussi l'équipe, le module…</a:t>
            </a:r>
            <a:endParaRPr lang="fr-FR" dirty="0"/>
          </a:p>
          <a:p>
            <a:r>
              <a:rPr lang="fr-FR" dirty="0">
                <a:solidFill>
                  <a:srgbClr val="000000"/>
                </a:solidFill>
                <a:latin typeface="tahoma" panose="020B0604030504040204" pitchFamily="34" charset="0"/>
              </a:rPr>
              <a:t>-</a:t>
            </a:r>
            <a:r>
              <a:rPr lang="fr-FR" sz="800" dirty="0">
                <a:solidFill>
                  <a:srgbClr val="000000"/>
                </a:solidFill>
                <a:latin typeface="times new roman" panose="02020603050405020304" pitchFamily="18" charset="0"/>
              </a:rPr>
              <a:t>      </a:t>
            </a:r>
            <a:r>
              <a:rPr lang="fr-FR" dirty="0">
                <a:solidFill>
                  <a:srgbClr val="000000"/>
                </a:solidFill>
                <a:latin typeface="tahoma" panose="020B0604030504040204" pitchFamily="34" charset="0"/>
              </a:rPr>
              <a:t>Convaincre : 2 à 3 minutes d'argumentaires objectifs (Coût, temps de fabrication…).</a:t>
            </a:r>
            <a:endParaRPr lang="fr-FR" dirty="0"/>
          </a:p>
          <a:p>
            <a:r>
              <a:rPr lang="fr-FR" sz="800" dirty="0">
                <a:solidFill>
                  <a:srgbClr val="000000"/>
                </a:solidFill>
                <a:latin typeface="times new roman" panose="02020603050405020304" pitchFamily="18" charset="0"/>
              </a:rPr>
              <a:t>   </a:t>
            </a:r>
            <a:r>
              <a:rPr lang="fr-FR" dirty="0">
                <a:solidFill>
                  <a:srgbClr val="000000"/>
                </a:solidFill>
                <a:latin typeface="tahoma" panose="020B0604030504040204" pitchFamily="34" charset="0"/>
              </a:rPr>
              <a:t> </a:t>
            </a:r>
            <a:endParaRPr lang="fr-FR" dirty="0"/>
          </a:p>
          <a:p>
            <a:r>
              <a:rPr lang="fr-FR" dirty="0">
                <a:solidFill>
                  <a:srgbClr val="000000"/>
                </a:solidFill>
                <a:latin typeface="tahoma" panose="020B0604030504040204" pitchFamily="34" charset="0"/>
              </a:rPr>
              <a:t>Chaque groupe remet une fiche descriptive (1 page format A4 avec en particulier les noms</a:t>
            </a:r>
            <a:endParaRPr lang="fr-FR" dirty="0"/>
          </a:p>
          <a:p>
            <a:r>
              <a:rPr lang="fr-FR" dirty="0">
                <a:solidFill>
                  <a:srgbClr val="000000"/>
                </a:solidFill>
                <a:latin typeface="tahoma" panose="020B0604030504040204" pitchFamily="34" charset="0"/>
              </a:rPr>
              <a:t>et prénoms) aux membres du jury et un seul goodies à la fin de la présentation.</a:t>
            </a:r>
            <a:endParaRPr lang="fr-FR" dirty="0"/>
          </a:p>
          <a:p>
            <a:r>
              <a:rPr lang="fr-FR" dirty="0">
                <a:solidFill>
                  <a:srgbClr val="000000"/>
                </a:solidFill>
                <a:latin typeface="tahoma" panose="020B0604030504040204" pitchFamily="34" charset="0"/>
              </a:rPr>
              <a:t> </a:t>
            </a:r>
            <a:endParaRPr lang="fr-FR" dirty="0"/>
          </a:p>
          <a:p>
            <a:r>
              <a:rPr lang="fr-FR" dirty="0">
                <a:solidFill>
                  <a:srgbClr val="000000"/>
                </a:solidFill>
                <a:latin typeface="tahoma" panose="020B0604030504040204" pitchFamily="34" charset="0"/>
              </a:rPr>
              <a:t>Les fichiers SolidWorks et DXF de Goodies à envoyer par émail à Alaa Hassan</a:t>
            </a:r>
          </a:p>
          <a:p>
            <a:endParaRPr lang="fr-FR" dirty="0">
              <a:solidFill>
                <a:srgbClr val="000000"/>
              </a:solidFill>
              <a:latin typeface="tahoma" panose="020B0604030504040204" pitchFamily="34" charset="0"/>
            </a:endParaRPr>
          </a:p>
          <a:p>
            <a:endParaRPr lang="fr-FR" dirty="0">
              <a:solidFill>
                <a:srgbClr val="000000"/>
              </a:solidFill>
              <a:latin typeface="tahoma" panose="020B0604030504040204" pitchFamily="34" charset="0"/>
            </a:endParaRPr>
          </a:p>
          <a:p>
            <a:r>
              <a:rPr lang="fr-FR" dirty="0">
                <a:solidFill>
                  <a:srgbClr val="000000"/>
                </a:solidFill>
                <a:latin typeface="tahoma" panose="020B0604030504040204" pitchFamily="34" charset="0"/>
              </a:rPr>
              <a:t>Chaque groupe peut présenter, en plus, une maquette d’un objet d’exposition mettant en avant la formation </a:t>
            </a:r>
            <a:r>
              <a:rPr lang="fr-FR" dirty="0" err="1">
                <a:solidFill>
                  <a:srgbClr val="000000"/>
                </a:solidFill>
                <a:latin typeface="tahoma" panose="020B0604030504040204" pitchFamily="34" charset="0"/>
              </a:rPr>
              <a:t>Bachelor</a:t>
            </a:r>
            <a:r>
              <a:rPr lang="fr-FR" dirty="0">
                <a:solidFill>
                  <a:srgbClr val="000000"/>
                </a:solidFill>
                <a:latin typeface="tahoma" panose="020B0604030504040204" pitchFamily="34" charset="0"/>
              </a:rPr>
              <a:t> TIM.</a:t>
            </a:r>
            <a:endParaRPr lang="fr-FR" dirty="0"/>
          </a:p>
        </p:txBody>
      </p:sp>
    </p:spTree>
    <p:extLst>
      <p:ext uri="{BB962C8B-B14F-4D97-AF65-F5344CB8AC3E}">
        <p14:creationId xmlns:p14="http://schemas.microsoft.com/office/powerpoint/2010/main" val="2886808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41413" y="618518"/>
            <a:ext cx="9905998" cy="844522"/>
          </a:xfrm>
        </p:spPr>
        <p:txBody>
          <a:bodyPr>
            <a:normAutofit/>
          </a:bodyPr>
          <a:lstStyle/>
          <a:p>
            <a:pPr lvl="0"/>
            <a:r>
              <a:rPr lang="fr-FR" sz="3600" dirty="0"/>
              <a:t>Références</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39</a:t>
            </a:fld>
            <a:endParaRPr lang="en-US" dirty="0"/>
          </a:p>
        </p:txBody>
      </p:sp>
      <p:sp>
        <p:nvSpPr>
          <p:cNvPr id="8" name="Rectangle 7">
            <a:extLst>
              <a:ext uri="{FF2B5EF4-FFF2-40B4-BE49-F238E27FC236}">
                <a16:creationId xmlns:a16="http://schemas.microsoft.com/office/drawing/2014/main" id="{37D9D003-4A4F-43C3-B36B-882C7FECE8A7}"/>
              </a:ext>
            </a:extLst>
          </p:cNvPr>
          <p:cNvSpPr/>
          <p:nvPr/>
        </p:nvSpPr>
        <p:spPr>
          <a:xfrm>
            <a:off x="427990" y="1697969"/>
            <a:ext cx="11347450" cy="4247317"/>
          </a:xfrm>
          <a:prstGeom prst="rect">
            <a:avLst/>
          </a:prstGeom>
        </p:spPr>
        <p:txBody>
          <a:bodyPr wrap="square">
            <a:spAutoFit/>
          </a:bodyPr>
          <a:lstStyle/>
          <a:p>
            <a:pPr marL="285750" indent="-285750">
              <a:buFont typeface="Arial" panose="020B0604020202020204" pitchFamily="34" charset="0"/>
              <a:buChar char="•"/>
            </a:pPr>
            <a:r>
              <a:rPr lang="fr-FR" dirty="0"/>
              <a:t>Yvon GARDAN. CAO : de la géométrie vers la modélisation fonctionnelle. Techniques de l'Ingénieur. H3752 V2. 2020.</a:t>
            </a:r>
          </a:p>
          <a:p>
            <a:pPr marL="285750" indent="-285750">
              <a:buFont typeface="Arial" panose="020B0604020202020204" pitchFamily="34" charset="0"/>
              <a:buChar char="•"/>
            </a:pPr>
            <a:r>
              <a:rPr lang="fr-FR" dirty="0"/>
              <a:t> Initiation au dessin technique  Support de cours INSA Lyon v2012, </a:t>
            </a:r>
            <a:r>
              <a:rPr lang="fr-FR" dirty="0">
                <a:hlinkClick r:id="rId3"/>
              </a:rPr>
              <a:t>http://cipcnet.insa-lyon.fr/moodle/course/view.php?id=33</a:t>
            </a:r>
            <a:endParaRPr lang="fr-FR" dirty="0"/>
          </a:p>
          <a:p>
            <a:pPr marL="285750" indent="-285750">
              <a:buFont typeface="Arial" panose="020B0604020202020204" pitchFamily="34" charset="0"/>
              <a:buChar char="•"/>
            </a:pPr>
            <a:r>
              <a:rPr lang="fr-FR" dirty="0" err="1"/>
              <a:t>Seif-Eddine</a:t>
            </a:r>
            <a:r>
              <a:rPr lang="fr-FR" dirty="0"/>
              <a:t> BENDAOUDI. Conception Assistée par Ordinateur (Cours &amp; Exercices d’application). Institut de Technologie. </a:t>
            </a:r>
            <a:r>
              <a:rPr lang="fr-FR" dirty="0">
                <a:hlinkClick r:id="rId4"/>
              </a:rPr>
              <a:t>https://www.academia.edu/34630860/Conception_Assist%C3%A9e_par_Ordinateur</a:t>
            </a:r>
            <a:endParaRPr lang="fr-FR" dirty="0"/>
          </a:p>
          <a:p>
            <a:pPr marL="285750" indent="-285750">
              <a:buFont typeface="Arial" panose="020B0604020202020204" pitchFamily="34" charset="0"/>
              <a:buChar char="•"/>
            </a:pPr>
            <a:r>
              <a:rPr lang="fr-FR" dirty="0"/>
              <a:t>Pascal Lussiez. Construction mécanique et dessin industriel. Dunod. 2021.</a:t>
            </a:r>
          </a:p>
          <a:p>
            <a:pPr marL="285750" indent="-285750">
              <a:buFont typeface="Arial" panose="020B0604020202020204" pitchFamily="34" charset="0"/>
              <a:buChar char="•"/>
            </a:pPr>
            <a:r>
              <a:rPr lang="fr-FR" dirty="0" err="1"/>
              <a:t>Dassalut</a:t>
            </a:r>
            <a:r>
              <a:rPr lang="fr-FR" dirty="0"/>
              <a:t> </a:t>
            </a:r>
            <a:r>
              <a:rPr lang="fr-FR" dirty="0" err="1"/>
              <a:t>Systemes</a:t>
            </a:r>
            <a:r>
              <a:rPr lang="fr-FR" dirty="0"/>
              <a:t>. INTRODUCTION A SOLIDWORKS. </a:t>
            </a:r>
            <a:r>
              <a:rPr lang="fr-FR" dirty="0">
                <a:hlinkClick r:id="rId5"/>
              </a:rPr>
              <a:t>https://www.google.fr/url?sa=t&amp;rct=j&amp;q=&amp;esrc=s&amp;source=web&amp;cd=&amp;ved=2ahUKEwiosti_--D9AhUZTaQEHSazCD8QFnoECA0QAQ&amp;url=https%3A%2F%2Fmy.solidworks.com%2Fsolidworks%2Fguide%2FSOLIDWORKS_Introduction_FR.pdf&amp;usg=AOvVaw1kLCwn9REpqy1FrZtnzsMr</a:t>
            </a:r>
            <a:endParaRPr lang="fr-FR" dirty="0"/>
          </a:p>
          <a:p>
            <a:pPr marL="285750" indent="-285750">
              <a:buFont typeface="Arial" panose="020B0604020202020204" pitchFamily="34" charset="0"/>
              <a:buChar char="•"/>
            </a:pPr>
            <a:r>
              <a:rPr lang="fr-FR" dirty="0">
                <a:hlinkClick r:id="rId6"/>
              </a:rPr>
              <a:t>https://www.visiativ-solutions.fr/solidworks-esquisse-3d/</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hlinkClick r:id="rId7"/>
              </a:rPr>
              <a:t>https://3axis.co/</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80335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8773" y="714692"/>
            <a:ext cx="9905998" cy="844522"/>
          </a:xfrm>
        </p:spPr>
        <p:txBody>
          <a:bodyPr>
            <a:normAutofit/>
          </a:bodyPr>
          <a:lstStyle/>
          <a:p>
            <a:pPr lvl="0"/>
            <a:r>
              <a:rPr lang="fr-FR" sz="3600" dirty="0"/>
              <a:t>Vocabulaire technique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4</a:t>
            </a:fld>
            <a:endParaRPr lang="en-US" dirty="0"/>
          </a:p>
        </p:txBody>
      </p:sp>
      <p:sp>
        <p:nvSpPr>
          <p:cNvPr id="6" name="Rectangle 5">
            <a:extLst>
              <a:ext uri="{FF2B5EF4-FFF2-40B4-BE49-F238E27FC236}">
                <a16:creationId xmlns:a16="http://schemas.microsoft.com/office/drawing/2014/main" id="{684827FA-7E99-4B59-A13D-75E38E0FB0B4}"/>
              </a:ext>
            </a:extLst>
          </p:cNvPr>
          <p:cNvSpPr/>
          <p:nvPr/>
        </p:nvSpPr>
        <p:spPr>
          <a:xfrm>
            <a:off x="1141413" y="1821934"/>
            <a:ext cx="3185487" cy="369332"/>
          </a:xfrm>
          <a:prstGeom prst="rect">
            <a:avLst/>
          </a:prstGeom>
        </p:spPr>
        <p:txBody>
          <a:bodyPr wrap="none">
            <a:spAutoFit/>
          </a:bodyPr>
          <a:lstStyle/>
          <a:p>
            <a:r>
              <a:rPr lang="fr-FR" b="1" dirty="0">
                <a:solidFill>
                  <a:srgbClr val="000000"/>
                </a:solidFill>
                <a:latin typeface="Verdana" panose="020B0604030504040204" pitchFamily="34" charset="0"/>
              </a:rPr>
              <a:t>Les formes techniques </a:t>
            </a:r>
          </a:p>
        </p:txBody>
      </p:sp>
      <p:pic>
        <p:nvPicPr>
          <p:cNvPr id="8" name="Image 7">
            <a:extLst>
              <a:ext uri="{FF2B5EF4-FFF2-40B4-BE49-F238E27FC236}">
                <a16:creationId xmlns:a16="http://schemas.microsoft.com/office/drawing/2014/main" id="{DBCEB16E-A097-406E-AAAC-76637131E7BB}"/>
              </a:ext>
            </a:extLst>
          </p:cNvPr>
          <p:cNvPicPr>
            <a:picLocks noChangeAspect="1"/>
          </p:cNvPicPr>
          <p:nvPr/>
        </p:nvPicPr>
        <p:blipFill>
          <a:blip r:embed="rId3"/>
          <a:stretch>
            <a:fillRect/>
          </a:stretch>
        </p:blipFill>
        <p:spPr>
          <a:xfrm>
            <a:off x="4484023" y="714692"/>
            <a:ext cx="6468457" cy="6018778"/>
          </a:xfrm>
          <a:prstGeom prst="rect">
            <a:avLst/>
          </a:prstGeom>
        </p:spPr>
      </p:pic>
    </p:spTree>
    <p:extLst>
      <p:ext uri="{BB962C8B-B14F-4D97-AF65-F5344CB8AC3E}">
        <p14:creationId xmlns:p14="http://schemas.microsoft.com/office/powerpoint/2010/main" val="1600295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D3E9538-A6C9-40A4-8EF1-AC17B127EC2B}"/>
              </a:ext>
            </a:extLst>
          </p:cNvPr>
          <p:cNvPicPr>
            <a:picLocks noChangeAspect="1"/>
          </p:cNvPicPr>
          <p:nvPr/>
        </p:nvPicPr>
        <p:blipFill>
          <a:blip r:embed="rId3"/>
          <a:stretch>
            <a:fillRect/>
          </a:stretch>
        </p:blipFill>
        <p:spPr>
          <a:xfrm>
            <a:off x="4475480" y="478085"/>
            <a:ext cx="7162800" cy="5981700"/>
          </a:xfrm>
          <a:prstGeom prst="rect">
            <a:avLst/>
          </a:prstGeom>
        </p:spPr>
      </p:pic>
      <p:sp>
        <p:nvSpPr>
          <p:cNvPr id="2" name="Titre 1"/>
          <p:cNvSpPr>
            <a:spLocks noGrp="1"/>
          </p:cNvSpPr>
          <p:nvPr>
            <p:ph type="title"/>
          </p:nvPr>
        </p:nvSpPr>
        <p:spPr>
          <a:xfrm>
            <a:off x="338773" y="714692"/>
            <a:ext cx="9905998" cy="844522"/>
          </a:xfrm>
        </p:spPr>
        <p:txBody>
          <a:bodyPr>
            <a:normAutofit/>
          </a:bodyPr>
          <a:lstStyle/>
          <a:p>
            <a:pPr lvl="0"/>
            <a:r>
              <a:rPr lang="fr-FR" sz="3600" dirty="0"/>
              <a:t>Vocabulaire technique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5</a:t>
            </a:fld>
            <a:endParaRPr lang="en-US" dirty="0"/>
          </a:p>
        </p:txBody>
      </p:sp>
      <p:sp>
        <p:nvSpPr>
          <p:cNvPr id="6" name="Rectangle 5">
            <a:extLst>
              <a:ext uri="{FF2B5EF4-FFF2-40B4-BE49-F238E27FC236}">
                <a16:creationId xmlns:a16="http://schemas.microsoft.com/office/drawing/2014/main" id="{684827FA-7E99-4B59-A13D-75E38E0FB0B4}"/>
              </a:ext>
            </a:extLst>
          </p:cNvPr>
          <p:cNvSpPr/>
          <p:nvPr/>
        </p:nvSpPr>
        <p:spPr>
          <a:xfrm>
            <a:off x="1141413" y="1821934"/>
            <a:ext cx="3185487" cy="369332"/>
          </a:xfrm>
          <a:prstGeom prst="rect">
            <a:avLst/>
          </a:prstGeom>
        </p:spPr>
        <p:txBody>
          <a:bodyPr wrap="none">
            <a:spAutoFit/>
          </a:bodyPr>
          <a:lstStyle/>
          <a:p>
            <a:r>
              <a:rPr lang="fr-FR" b="1" dirty="0">
                <a:solidFill>
                  <a:srgbClr val="000000"/>
                </a:solidFill>
                <a:latin typeface="Verdana" panose="020B0604030504040204" pitchFamily="34" charset="0"/>
              </a:rPr>
              <a:t>Les formes techniques </a:t>
            </a:r>
          </a:p>
        </p:txBody>
      </p:sp>
    </p:spTree>
    <p:extLst>
      <p:ext uri="{BB962C8B-B14F-4D97-AF65-F5344CB8AC3E}">
        <p14:creationId xmlns:p14="http://schemas.microsoft.com/office/powerpoint/2010/main" val="3571382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8773" y="714692"/>
            <a:ext cx="9905998" cy="844522"/>
          </a:xfrm>
        </p:spPr>
        <p:txBody>
          <a:bodyPr>
            <a:normAutofit/>
          </a:bodyPr>
          <a:lstStyle/>
          <a:p>
            <a:pPr lvl="0"/>
            <a:r>
              <a:rPr lang="fr-FR" sz="3600" dirty="0"/>
              <a:t>Vocabulaire technique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6</a:t>
            </a:fld>
            <a:endParaRPr lang="en-US" dirty="0"/>
          </a:p>
        </p:txBody>
      </p:sp>
      <p:sp>
        <p:nvSpPr>
          <p:cNvPr id="6" name="Rectangle 5">
            <a:extLst>
              <a:ext uri="{FF2B5EF4-FFF2-40B4-BE49-F238E27FC236}">
                <a16:creationId xmlns:a16="http://schemas.microsoft.com/office/drawing/2014/main" id="{684827FA-7E99-4B59-A13D-75E38E0FB0B4}"/>
              </a:ext>
            </a:extLst>
          </p:cNvPr>
          <p:cNvSpPr/>
          <p:nvPr/>
        </p:nvSpPr>
        <p:spPr>
          <a:xfrm>
            <a:off x="1141413" y="1821934"/>
            <a:ext cx="3185487" cy="369332"/>
          </a:xfrm>
          <a:prstGeom prst="rect">
            <a:avLst/>
          </a:prstGeom>
        </p:spPr>
        <p:txBody>
          <a:bodyPr wrap="none">
            <a:spAutoFit/>
          </a:bodyPr>
          <a:lstStyle/>
          <a:p>
            <a:r>
              <a:rPr lang="fr-FR" b="1" dirty="0">
                <a:solidFill>
                  <a:srgbClr val="000000"/>
                </a:solidFill>
                <a:latin typeface="Verdana" panose="020B0604030504040204" pitchFamily="34" charset="0"/>
              </a:rPr>
              <a:t>Les formes techniques </a:t>
            </a:r>
          </a:p>
        </p:txBody>
      </p:sp>
      <p:pic>
        <p:nvPicPr>
          <p:cNvPr id="4" name="Image 3">
            <a:extLst>
              <a:ext uri="{FF2B5EF4-FFF2-40B4-BE49-F238E27FC236}">
                <a16:creationId xmlns:a16="http://schemas.microsoft.com/office/drawing/2014/main" id="{510C71E2-22E9-4368-A15A-4400673E5058}"/>
              </a:ext>
            </a:extLst>
          </p:cNvPr>
          <p:cNvPicPr>
            <a:picLocks noChangeAspect="1"/>
          </p:cNvPicPr>
          <p:nvPr/>
        </p:nvPicPr>
        <p:blipFill>
          <a:blip r:embed="rId3"/>
          <a:stretch>
            <a:fillRect/>
          </a:stretch>
        </p:blipFill>
        <p:spPr>
          <a:xfrm>
            <a:off x="4478972" y="73730"/>
            <a:ext cx="7115175" cy="6467475"/>
          </a:xfrm>
          <a:prstGeom prst="rect">
            <a:avLst/>
          </a:prstGeom>
        </p:spPr>
      </p:pic>
    </p:spTree>
    <p:extLst>
      <p:ext uri="{BB962C8B-B14F-4D97-AF65-F5344CB8AC3E}">
        <p14:creationId xmlns:p14="http://schemas.microsoft.com/office/powerpoint/2010/main" val="2782386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8773" y="714692"/>
            <a:ext cx="9905998" cy="844522"/>
          </a:xfrm>
        </p:spPr>
        <p:txBody>
          <a:bodyPr>
            <a:normAutofit/>
          </a:bodyPr>
          <a:lstStyle/>
          <a:p>
            <a:pPr lvl="0"/>
            <a:r>
              <a:rPr lang="fr-FR" sz="3600" dirty="0"/>
              <a:t>Vocabulaire technique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7</a:t>
            </a:fld>
            <a:endParaRPr lang="en-US" dirty="0"/>
          </a:p>
        </p:txBody>
      </p:sp>
      <p:sp>
        <p:nvSpPr>
          <p:cNvPr id="6" name="Rectangle 5">
            <a:extLst>
              <a:ext uri="{FF2B5EF4-FFF2-40B4-BE49-F238E27FC236}">
                <a16:creationId xmlns:a16="http://schemas.microsoft.com/office/drawing/2014/main" id="{684827FA-7E99-4B59-A13D-75E38E0FB0B4}"/>
              </a:ext>
            </a:extLst>
          </p:cNvPr>
          <p:cNvSpPr/>
          <p:nvPr/>
        </p:nvSpPr>
        <p:spPr>
          <a:xfrm>
            <a:off x="1141413" y="1821934"/>
            <a:ext cx="3185487" cy="369332"/>
          </a:xfrm>
          <a:prstGeom prst="rect">
            <a:avLst/>
          </a:prstGeom>
        </p:spPr>
        <p:txBody>
          <a:bodyPr wrap="none">
            <a:spAutoFit/>
          </a:bodyPr>
          <a:lstStyle/>
          <a:p>
            <a:r>
              <a:rPr lang="fr-FR" b="1" dirty="0">
                <a:solidFill>
                  <a:srgbClr val="000000"/>
                </a:solidFill>
                <a:latin typeface="Verdana" panose="020B0604030504040204" pitchFamily="34" charset="0"/>
              </a:rPr>
              <a:t>Les formes techniques </a:t>
            </a:r>
          </a:p>
        </p:txBody>
      </p:sp>
      <p:pic>
        <p:nvPicPr>
          <p:cNvPr id="3" name="Image 2">
            <a:extLst>
              <a:ext uri="{FF2B5EF4-FFF2-40B4-BE49-F238E27FC236}">
                <a16:creationId xmlns:a16="http://schemas.microsoft.com/office/drawing/2014/main" id="{41993644-93FA-41A1-AA35-290C60895569}"/>
              </a:ext>
            </a:extLst>
          </p:cNvPr>
          <p:cNvPicPr>
            <a:picLocks noChangeAspect="1"/>
          </p:cNvPicPr>
          <p:nvPr/>
        </p:nvPicPr>
        <p:blipFill>
          <a:blip r:embed="rId3"/>
          <a:stretch>
            <a:fillRect/>
          </a:stretch>
        </p:blipFill>
        <p:spPr>
          <a:xfrm>
            <a:off x="4551989" y="955675"/>
            <a:ext cx="7134225" cy="5353050"/>
          </a:xfrm>
          <a:prstGeom prst="rect">
            <a:avLst/>
          </a:prstGeom>
        </p:spPr>
      </p:pic>
    </p:spTree>
    <p:extLst>
      <p:ext uri="{BB962C8B-B14F-4D97-AF65-F5344CB8AC3E}">
        <p14:creationId xmlns:p14="http://schemas.microsoft.com/office/powerpoint/2010/main" val="3671859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8773" y="714692"/>
            <a:ext cx="9905998" cy="844522"/>
          </a:xfrm>
        </p:spPr>
        <p:txBody>
          <a:bodyPr>
            <a:normAutofit/>
          </a:bodyPr>
          <a:lstStyle/>
          <a:p>
            <a:pPr lvl="0"/>
            <a:r>
              <a:rPr lang="fr-FR" sz="3600" dirty="0"/>
              <a:t>Vocabulaire technique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8</a:t>
            </a:fld>
            <a:endParaRPr lang="en-US" dirty="0"/>
          </a:p>
        </p:txBody>
      </p:sp>
      <p:sp>
        <p:nvSpPr>
          <p:cNvPr id="6" name="Rectangle 5">
            <a:extLst>
              <a:ext uri="{FF2B5EF4-FFF2-40B4-BE49-F238E27FC236}">
                <a16:creationId xmlns:a16="http://schemas.microsoft.com/office/drawing/2014/main" id="{684827FA-7E99-4B59-A13D-75E38E0FB0B4}"/>
              </a:ext>
            </a:extLst>
          </p:cNvPr>
          <p:cNvSpPr/>
          <p:nvPr/>
        </p:nvSpPr>
        <p:spPr>
          <a:xfrm>
            <a:off x="1141413" y="1821934"/>
            <a:ext cx="3185487" cy="369332"/>
          </a:xfrm>
          <a:prstGeom prst="rect">
            <a:avLst/>
          </a:prstGeom>
        </p:spPr>
        <p:txBody>
          <a:bodyPr wrap="none">
            <a:spAutoFit/>
          </a:bodyPr>
          <a:lstStyle/>
          <a:p>
            <a:r>
              <a:rPr lang="fr-FR" b="1" dirty="0">
                <a:solidFill>
                  <a:srgbClr val="000000"/>
                </a:solidFill>
                <a:latin typeface="Verdana" panose="020B0604030504040204" pitchFamily="34" charset="0"/>
              </a:rPr>
              <a:t>Les formes techniques </a:t>
            </a:r>
          </a:p>
        </p:txBody>
      </p:sp>
      <p:pic>
        <p:nvPicPr>
          <p:cNvPr id="4" name="Image 3">
            <a:extLst>
              <a:ext uri="{FF2B5EF4-FFF2-40B4-BE49-F238E27FC236}">
                <a16:creationId xmlns:a16="http://schemas.microsoft.com/office/drawing/2014/main" id="{228BC18E-65C2-48E9-A722-A485F0F7EF06}"/>
              </a:ext>
            </a:extLst>
          </p:cNvPr>
          <p:cNvPicPr>
            <a:picLocks noChangeAspect="1"/>
          </p:cNvPicPr>
          <p:nvPr/>
        </p:nvPicPr>
        <p:blipFill>
          <a:blip r:embed="rId3"/>
          <a:stretch>
            <a:fillRect/>
          </a:stretch>
        </p:blipFill>
        <p:spPr>
          <a:xfrm>
            <a:off x="4525645" y="1775887"/>
            <a:ext cx="7143750" cy="4467225"/>
          </a:xfrm>
          <a:prstGeom prst="rect">
            <a:avLst/>
          </a:prstGeom>
        </p:spPr>
      </p:pic>
    </p:spTree>
    <p:extLst>
      <p:ext uri="{BB962C8B-B14F-4D97-AF65-F5344CB8AC3E}">
        <p14:creationId xmlns:p14="http://schemas.microsoft.com/office/powerpoint/2010/main" val="2435487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8773" y="714692"/>
            <a:ext cx="9905998" cy="844522"/>
          </a:xfrm>
        </p:spPr>
        <p:txBody>
          <a:bodyPr>
            <a:normAutofit/>
          </a:bodyPr>
          <a:lstStyle/>
          <a:p>
            <a:pPr lvl="0"/>
            <a:r>
              <a:rPr lang="fr-FR" sz="3600" dirty="0"/>
              <a:t>Vocabulaire technique</a:t>
            </a:r>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9</a:t>
            </a:fld>
            <a:endParaRPr lang="en-US" dirty="0"/>
          </a:p>
        </p:txBody>
      </p:sp>
      <p:sp>
        <p:nvSpPr>
          <p:cNvPr id="6" name="Rectangle 5">
            <a:extLst>
              <a:ext uri="{FF2B5EF4-FFF2-40B4-BE49-F238E27FC236}">
                <a16:creationId xmlns:a16="http://schemas.microsoft.com/office/drawing/2014/main" id="{684827FA-7E99-4B59-A13D-75E38E0FB0B4}"/>
              </a:ext>
            </a:extLst>
          </p:cNvPr>
          <p:cNvSpPr/>
          <p:nvPr/>
        </p:nvSpPr>
        <p:spPr>
          <a:xfrm>
            <a:off x="1141413" y="1821934"/>
            <a:ext cx="2747868" cy="369332"/>
          </a:xfrm>
          <a:prstGeom prst="rect">
            <a:avLst/>
          </a:prstGeom>
        </p:spPr>
        <p:txBody>
          <a:bodyPr wrap="none">
            <a:spAutoFit/>
          </a:bodyPr>
          <a:lstStyle/>
          <a:p>
            <a:r>
              <a:rPr lang="fr-FR" b="1" dirty="0">
                <a:solidFill>
                  <a:srgbClr val="000000"/>
                </a:solidFill>
                <a:latin typeface="Verdana" panose="020B0604030504040204" pitchFamily="34" charset="0"/>
              </a:rPr>
              <a:t>Eléments standards</a:t>
            </a:r>
          </a:p>
        </p:txBody>
      </p:sp>
      <p:pic>
        <p:nvPicPr>
          <p:cNvPr id="3" name="Image 2">
            <a:extLst>
              <a:ext uri="{FF2B5EF4-FFF2-40B4-BE49-F238E27FC236}">
                <a16:creationId xmlns:a16="http://schemas.microsoft.com/office/drawing/2014/main" id="{EA7AE2E8-8232-462A-BA17-2B3EB2829B76}"/>
              </a:ext>
            </a:extLst>
          </p:cNvPr>
          <p:cNvPicPr>
            <a:picLocks noChangeAspect="1"/>
          </p:cNvPicPr>
          <p:nvPr/>
        </p:nvPicPr>
        <p:blipFill>
          <a:blip r:embed="rId3"/>
          <a:stretch>
            <a:fillRect/>
          </a:stretch>
        </p:blipFill>
        <p:spPr>
          <a:xfrm>
            <a:off x="2007757" y="2615882"/>
            <a:ext cx="7892701" cy="3154998"/>
          </a:xfrm>
          <a:prstGeom prst="rect">
            <a:avLst/>
          </a:prstGeom>
        </p:spPr>
      </p:pic>
    </p:spTree>
    <p:extLst>
      <p:ext uri="{BB962C8B-B14F-4D97-AF65-F5344CB8AC3E}">
        <p14:creationId xmlns:p14="http://schemas.microsoft.com/office/powerpoint/2010/main" val="1822673352"/>
      </p:ext>
    </p:extLst>
  </p:cSld>
  <p:clrMapOvr>
    <a:masterClrMapping/>
  </p:clrMapOvr>
</p:sld>
</file>

<file path=ppt/theme/theme1.xml><?xml version="1.0" encoding="utf-8"?>
<a:theme xmlns:a="http://schemas.openxmlformats.org/drawingml/2006/main" name="Rétrospective">
  <a:themeElements>
    <a:clrScheme name="Rétrospectiv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18019</TotalTime>
  <Words>1799</Words>
  <Application>Microsoft Office PowerPoint</Application>
  <PresentationFormat>Grand écran</PresentationFormat>
  <Paragraphs>249</Paragraphs>
  <Slides>39</Slides>
  <Notes>38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39</vt:i4>
      </vt:variant>
    </vt:vector>
  </HeadingPairs>
  <TitlesOfParts>
    <vt:vector size="49" baseType="lpstr">
      <vt:lpstr>Arial</vt:lpstr>
      <vt:lpstr>ArialUnicodeMS</vt:lpstr>
      <vt:lpstr>Calibri</vt:lpstr>
      <vt:lpstr>Calibri Light</vt:lpstr>
      <vt:lpstr>Cambria Math</vt:lpstr>
      <vt:lpstr>tahoma</vt:lpstr>
      <vt:lpstr>times new roman</vt:lpstr>
      <vt:lpstr>Verdana</vt:lpstr>
      <vt:lpstr>Wingdings</vt:lpstr>
      <vt:lpstr>Rétrospective</vt:lpstr>
      <vt:lpstr>Dessin industriel, CAO et Maquettage</vt:lpstr>
      <vt:lpstr>Plan</vt:lpstr>
      <vt:lpstr>Vocabulaire technique</vt:lpstr>
      <vt:lpstr>Vocabulaire technique</vt:lpstr>
      <vt:lpstr>Vocabulaire technique</vt:lpstr>
      <vt:lpstr>Vocabulaire technique</vt:lpstr>
      <vt:lpstr>Vocabulaire technique</vt:lpstr>
      <vt:lpstr>Vocabulaire technique</vt:lpstr>
      <vt:lpstr>Vocabulaire technique</vt:lpstr>
      <vt:lpstr>Vocabulaire technique</vt:lpstr>
      <vt:lpstr>Vocabulaire technique</vt:lpstr>
      <vt:lpstr>Vocabulaire technique</vt:lpstr>
      <vt:lpstr>Vocabulaire technique</vt:lpstr>
      <vt:lpstr>Règles et conventions du dessin industriel</vt:lpstr>
      <vt:lpstr>Règles et conventions du dessin industriel</vt:lpstr>
      <vt:lpstr>Règles et conventions du dessin industriel</vt:lpstr>
      <vt:lpstr>Les perspectives</vt:lpstr>
      <vt:lpstr>Les perspectives</vt:lpstr>
      <vt:lpstr>Les perspectives</vt:lpstr>
      <vt:lpstr>Les Projections</vt:lpstr>
      <vt:lpstr>Les Projections</vt:lpstr>
      <vt:lpstr>Constructions des vues</vt:lpstr>
      <vt:lpstr>Constructions des vues</vt:lpstr>
      <vt:lpstr>Constructions des vues</vt:lpstr>
      <vt:lpstr>Constructions des vues</vt:lpstr>
      <vt:lpstr>Exercices</vt:lpstr>
      <vt:lpstr>Conception Assistée par Ordinateur (CAO)</vt:lpstr>
      <vt:lpstr>Démarche de construction d’une pièce</vt:lpstr>
      <vt:lpstr>Démarche de construction d’une pièce</vt:lpstr>
      <vt:lpstr>Démarche de construction d’une pièce</vt:lpstr>
      <vt:lpstr>Démarche de construction d’une pièce</vt:lpstr>
      <vt:lpstr>Introduction au SolidWorks</vt:lpstr>
      <vt:lpstr>Introduction au SolidWorks</vt:lpstr>
      <vt:lpstr>Introduction au SolidWorks</vt:lpstr>
      <vt:lpstr>Introduction au SolidWorks</vt:lpstr>
      <vt:lpstr>Introduction au SolidWorks</vt:lpstr>
      <vt:lpstr>Démarche globale (goodies)</vt:lpstr>
      <vt:lpstr>Cahier des charges (goodies)</vt:lpstr>
      <vt:lpstr>Références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Alaa</dc:creator>
  <cp:lastModifiedBy>Alaa Hassan</cp:lastModifiedBy>
  <cp:revision>532</cp:revision>
  <cp:lastPrinted>2023-05-26T12:19:27Z</cp:lastPrinted>
  <dcterms:created xsi:type="dcterms:W3CDTF">2015-10-07T12:24:08Z</dcterms:created>
  <dcterms:modified xsi:type="dcterms:W3CDTF">2023-06-07T07:45:54Z</dcterms:modified>
</cp:coreProperties>
</file>